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443" r:id="rId2"/>
    <p:sldId id="444" r:id="rId3"/>
    <p:sldId id="446" r:id="rId4"/>
    <p:sldId id="453" r:id="rId5"/>
    <p:sldId id="454" r:id="rId6"/>
    <p:sldId id="455" r:id="rId7"/>
    <p:sldId id="457" r:id="rId8"/>
    <p:sldId id="458" r:id="rId9"/>
    <p:sldId id="459" r:id="rId10"/>
    <p:sldId id="460" r:id="rId11"/>
    <p:sldId id="461" r:id="rId12"/>
    <p:sldId id="462" r:id="rId13"/>
    <p:sldId id="464" r:id="rId14"/>
    <p:sldId id="465" r:id="rId15"/>
    <p:sldId id="466" r:id="rId16"/>
    <p:sldId id="467" r:id="rId17"/>
    <p:sldId id="317" r:id="rId18"/>
    <p:sldId id="333" r:id="rId19"/>
    <p:sldId id="334" r:id="rId20"/>
    <p:sldId id="330" r:id="rId21"/>
    <p:sldId id="331" r:id="rId22"/>
    <p:sldId id="332" r:id="rId23"/>
    <p:sldId id="409" r:id="rId24"/>
    <p:sldId id="336" r:id="rId25"/>
    <p:sldId id="339" r:id="rId26"/>
    <p:sldId id="340" r:id="rId27"/>
    <p:sldId id="415" r:id="rId28"/>
    <p:sldId id="433" r:id="rId29"/>
    <p:sldId id="416" r:id="rId30"/>
    <p:sldId id="417" r:id="rId31"/>
    <p:sldId id="434" r:id="rId32"/>
    <p:sldId id="418" r:id="rId33"/>
    <p:sldId id="419" r:id="rId34"/>
    <p:sldId id="435" r:id="rId35"/>
    <p:sldId id="420" r:id="rId36"/>
    <p:sldId id="408" r:id="rId37"/>
    <p:sldId id="436" r:id="rId38"/>
    <p:sldId id="343" r:id="rId39"/>
    <p:sldId id="437" r:id="rId40"/>
    <p:sldId id="438" r:id="rId41"/>
    <p:sldId id="351" r:id="rId42"/>
    <p:sldId id="353" r:id="rId43"/>
    <p:sldId id="354" r:id="rId44"/>
    <p:sldId id="355" r:id="rId45"/>
    <p:sldId id="412" r:id="rId46"/>
    <p:sldId id="432" r:id="rId47"/>
    <p:sldId id="357" r:id="rId48"/>
    <p:sldId id="360" r:id="rId49"/>
    <p:sldId id="361" r:id="rId50"/>
    <p:sldId id="362" r:id="rId51"/>
    <p:sldId id="363" r:id="rId52"/>
    <p:sldId id="424" r:id="rId53"/>
    <p:sldId id="425" r:id="rId54"/>
    <p:sldId id="426" r:id="rId55"/>
    <p:sldId id="427" r:id="rId56"/>
    <p:sldId id="429" r:id="rId57"/>
    <p:sldId id="430" r:id="rId58"/>
    <p:sldId id="431" r:id="rId59"/>
    <p:sldId id="413" r:id="rId60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66"/>
    <a:srgbClr val="DDDDDD"/>
    <a:srgbClr val="CCFFCC"/>
    <a:srgbClr val="FFFFCC"/>
    <a:srgbClr val="CC00CC"/>
    <a:srgbClr val="FFFFFF"/>
    <a:srgbClr val="C0C0C0"/>
    <a:srgbClr val="B2B2B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0" autoAdjust="0"/>
  </p:normalViewPr>
  <p:slideViewPr>
    <p:cSldViewPr>
      <p:cViewPr varScale="1">
        <p:scale>
          <a:sx n="88" d="100"/>
          <a:sy n="88" d="100"/>
        </p:scale>
        <p:origin x="-213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defTabSz="921669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14" y="0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algn="r" defTabSz="921669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121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defTabSz="921669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14" y="8829121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algn="r" defTabSz="921669" eaLnBrk="1" hangingPunct="1">
              <a:defRPr sz="1200" smtClean="0"/>
            </a:lvl1pPr>
          </a:lstStyle>
          <a:p>
            <a:pPr>
              <a:defRPr/>
            </a:pPr>
            <a:fld id="{867DC1D8-CAFF-45BC-96B5-C7C2F89B3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defTabSz="921669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14" y="0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algn="r" defTabSz="921669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6913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10" y="4416098"/>
            <a:ext cx="5488781" cy="418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121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defTabSz="921669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14" y="8829121"/>
            <a:ext cx="2972098" cy="46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algn="r" defTabSz="921669" eaLnBrk="1" hangingPunct="1">
              <a:defRPr sz="1200" smtClean="0"/>
            </a:lvl1pPr>
          </a:lstStyle>
          <a:p>
            <a:pPr>
              <a:defRPr/>
            </a:pPr>
            <a:fld id="{30E38A8F-4EAC-4CB5-B506-01608B1BB2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C62EFA-1853-48E6-B901-7DA48B3D8160}" type="slidenum">
              <a:rPr lang="en-US"/>
              <a:pPr/>
              <a:t>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F0081-11DC-478E-AC34-CF5B55705EDF}" type="slidenum">
              <a:rPr lang="en-US"/>
              <a:pPr/>
              <a:t>12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A2B304-90FF-48BA-A3FD-E2E802AE5E05}" type="slidenum">
              <a:rPr lang="en-US"/>
              <a:pPr/>
              <a:t>13</a:t>
            </a:fld>
            <a:endParaRPr 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9ED44-A523-4927-B103-B600B766ABE7}" type="slidenum">
              <a:rPr lang="en-US"/>
              <a:pPr/>
              <a:t>14</a:t>
            </a:fld>
            <a:endParaRPr 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6E87FA-3CE3-42A5-8DAB-FC911DFEDF9F}" type="slidenum">
              <a:rPr lang="en-US"/>
              <a:pPr/>
              <a:t>16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13351-42F9-4098-B5AA-424DF232D30C}" type="slidenum">
              <a:rPr lang="en-US"/>
              <a:pPr/>
              <a:t>17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7A4635-8881-4E3C-9007-A889445BC604}" type="slidenum">
              <a:rPr lang="en-US"/>
              <a:pPr/>
              <a:t>18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02C3DF-2EC5-4F08-AD51-8673ACBD1C10}" type="slidenum">
              <a:rPr lang="en-US"/>
              <a:pPr/>
              <a:t>19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BD11F-DCB4-4C94-B9AF-4442FB0AD39C}" type="slidenum">
              <a:rPr lang="en-US"/>
              <a:pPr/>
              <a:t>20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4454EA-67FF-4EFA-94DA-20935192F397}" type="slidenum">
              <a:rPr lang="en-US"/>
              <a:pPr/>
              <a:t>21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154B6-EDF6-4F25-B720-C7C0D50E9EDB}" type="slidenum">
              <a:rPr lang="en-US"/>
              <a:pPr/>
              <a:t>22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2C2EF4-5ED6-4A01-891D-B670AA881269}" type="slidenum">
              <a:rPr lang="en-US"/>
              <a:pPr/>
              <a:t>1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3E8908-314E-4DB2-98CD-82A7463F73DA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F7261-F048-41DE-A86D-4523B25F1FDC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EE4631-BC33-4FAA-B4AD-9541154AFF56}" type="slidenum">
              <a:rPr lang="en-US"/>
              <a:pPr/>
              <a:t>25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A9010C-E304-417E-87B8-08ED8E9E1225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F4D71-CBDF-4D6A-AF0D-3B78C5387648}" type="slidenum">
              <a:rPr lang="en-US"/>
              <a:pPr/>
              <a:t>27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8B029-4A79-4FB0-8443-85C2EAE8E129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539E07-828C-46F4-8500-A58ABDD3C859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D0218C-ACB4-45DD-9B7D-13218F6F4D58}" type="slidenum">
              <a:rPr lang="en-US"/>
              <a:pPr/>
              <a:t>30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B63F4B-717F-4F69-87C8-CE91C1CBA822}" type="slidenum">
              <a:rPr lang="en-US"/>
              <a:pPr/>
              <a:t>31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028995-E3D9-485D-A0DF-0016597B6952}" type="slidenum">
              <a:rPr lang="en-US"/>
              <a:pPr/>
              <a:t>32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0C190F-FDB8-43D8-BCF4-499C26FC62CA}" type="slidenum">
              <a:rPr lang="en-US"/>
              <a:pPr/>
              <a:t>3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15748F-00B7-4BEE-B17B-386210F239FE}" type="slidenum">
              <a:rPr lang="en-US"/>
              <a:pPr/>
              <a:t>33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C44A36-DBFD-48F8-BE44-93006A2C0FB2}" type="slidenum">
              <a:rPr lang="en-US"/>
              <a:pPr/>
              <a:t>34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7FF952-E601-4ECF-A2AD-00AAD1F4A67A}" type="slidenum">
              <a:rPr lang="en-US"/>
              <a:pPr/>
              <a:t>35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1651B6-7FCA-4899-954C-82DDD4E2B70C}" type="slidenum">
              <a:rPr lang="en-US"/>
              <a:pPr/>
              <a:t>36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D501F-B644-4ABD-9D54-B4EAFADB9C58}" type="slidenum">
              <a:rPr lang="en-US"/>
              <a:pPr/>
              <a:t>37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834B28-62A0-4885-B9AB-268AE350FD31}" type="slidenum">
              <a:rPr lang="en-US"/>
              <a:pPr/>
              <a:t>38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BBFD56-4FB0-496B-B2B5-61F46FFED584}" type="slidenum">
              <a:rPr lang="en-US"/>
              <a:pPr/>
              <a:t>39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3533-DE75-4C05-B203-F27851FD4752}" type="slidenum">
              <a:rPr lang="en-US"/>
              <a:pPr/>
              <a:t>40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2C05E5-DC32-48C1-8134-577C2776C864}" type="slidenum">
              <a:rPr lang="en-US"/>
              <a:pPr/>
              <a:t>41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A83E2F-5361-4502-8D5A-EF721F4AEEA8}" type="slidenum">
              <a:rPr lang="en-US"/>
              <a:pPr/>
              <a:t>42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C70A6E-F56F-4D2D-8719-8ADD61E5A193}" type="slidenum">
              <a:rPr lang="en-US"/>
              <a:pPr/>
              <a:t>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0B73C-F7C4-4736-8A7B-811A79B6B25E}" type="slidenum">
              <a:rPr lang="en-US"/>
              <a:pPr/>
              <a:t>43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2746C7-2F7A-46F2-840F-6EAFC11AEFD9}" type="slidenum">
              <a:rPr lang="en-US"/>
              <a:pPr/>
              <a:t>44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8F4B9-257E-4E4A-A457-C67201376C72}" type="slidenum">
              <a:rPr lang="en-US"/>
              <a:pPr/>
              <a:t>45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5EB1DF-D5BF-4BAD-8470-B043B9B6591F}" type="slidenum">
              <a:rPr lang="en-US"/>
              <a:pPr/>
              <a:t>47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9847C-4B33-41C1-8566-51727684BA46}" type="slidenum">
              <a:rPr lang="en-US"/>
              <a:pPr/>
              <a:t>48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A5FE68-93F4-42A6-8F47-89F32110941A}" type="slidenum">
              <a:rPr lang="en-US"/>
              <a:pPr/>
              <a:t>49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507AC-66AB-41A0-B076-1162F6213060}" type="slidenum">
              <a:rPr lang="en-US"/>
              <a:pPr/>
              <a:t>50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992AF-4DC1-428D-9C19-4D4D8400B97B}" type="slidenum">
              <a:rPr lang="en-US"/>
              <a:pPr/>
              <a:t>58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9D28A3-6155-463D-905C-6996F6B116EB}" type="slidenum">
              <a:rPr lang="en-US"/>
              <a:pPr/>
              <a:t>5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791041-9FEE-4449-8F1F-447820AC2938}" type="slidenum">
              <a:rPr lang="en-US"/>
              <a:pPr/>
              <a:t>6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69A26B-B780-41F2-953B-EE286B0F9934}" type="slidenum">
              <a:rPr lang="en-US"/>
              <a:pPr/>
              <a:t>9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932B28-F7BD-483D-8BDE-40208EC729AA}" type="slidenum">
              <a:rPr lang="en-US"/>
              <a:pPr/>
              <a:t>10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B8F49-AD5B-4B46-8571-D64A9C728DE7}" type="slidenum">
              <a:rPr lang="en-US"/>
              <a:pPr/>
              <a:t>11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B29BA-9528-446F-B9C3-E993C6120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45A26-5452-4A4A-860B-FC767C46C3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8EFF6-1C27-4C23-B1EC-867516552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6941B-28FA-4D5E-8456-17792817BD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07F92-7680-4B75-B815-E09424237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44211-4267-4BEB-AE8C-58E56A1B3E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C48E7-B6B9-4299-8A7D-5EB9EF8FB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CCD96-A788-4CE8-A1AC-5F77EFC27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A9281-7A72-491D-A0DE-36731F8A84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0B77B-B312-43E9-B2D6-943EF936C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130D0-267C-4299-BB3D-C139055F1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991AF-C074-4F96-8E23-96DECB2E58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4360149B-BB8F-4791-B3B0-3F620C287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jpeg"/><Relationship Id="rId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44.jpeg"/><Relationship Id="rId4" Type="http://schemas.openxmlformats.org/officeDocument/2006/relationships/oleObject" Target="../embeddings/oleObject24.bin"/><Relationship Id="rId9" Type="http://schemas.openxmlformats.org/officeDocument/2006/relationships/oleObject" Target="../embeddings/oleObject2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1.jpeg"/><Relationship Id="rId9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7.jpeg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8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88.jpeg"/><Relationship Id="rId4" Type="http://schemas.openxmlformats.org/officeDocument/2006/relationships/oleObject" Target="../embeddings/oleObject3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9.bin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4" Type="http://schemas.openxmlformats.org/officeDocument/2006/relationships/oleObject" Target="../embeddings/oleObject4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5"/>
          <p:cNvSpPr txBox="1">
            <a:spLocks noChangeArrowheads="1"/>
          </p:cNvSpPr>
          <p:nvPr/>
        </p:nvSpPr>
        <p:spPr bwMode="auto">
          <a:xfrm>
            <a:off x="865881" y="2208074"/>
            <a:ext cx="75202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dirty="0" smtClean="0"/>
              <a:t>ECE 802, Electric Motor Control</a:t>
            </a:r>
            <a:endParaRPr lang="en-US" sz="3600" dirty="0"/>
          </a:p>
          <a:p>
            <a:pPr algn="ctr" eaLnBrk="1" hangingPunct="1"/>
            <a:endParaRPr lang="en-US" sz="3600" dirty="0"/>
          </a:p>
          <a:p>
            <a:pPr algn="ctr" eaLnBrk="1" hangingPunct="1"/>
            <a:r>
              <a:rPr lang="en-US" sz="3600" dirty="0" smtClean="0"/>
              <a:t>Permanent-Magnet Ac Motor Drives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566D6-3CBF-48AC-BB00-E0BBC48C270F}" type="slidenum">
              <a:rPr lang="en-US"/>
              <a:pPr/>
              <a:t>9</a:t>
            </a:fld>
            <a:endParaRPr lang="en-US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/>
              <a:t>Hysterisis Control</a:t>
            </a:r>
          </a:p>
        </p:txBody>
      </p:sp>
      <p:graphicFrame>
        <p:nvGraphicFramePr>
          <p:cNvPr id="236548" name="Object 4"/>
          <p:cNvGraphicFramePr>
            <a:graphicFrameLocks noChangeAspect="1"/>
          </p:cNvGraphicFramePr>
          <p:nvPr/>
        </p:nvGraphicFramePr>
        <p:xfrm>
          <a:off x="1371600" y="5438775"/>
          <a:ext cx="2508250" cy="657225"/>
        </p:xfrm>
        <a:graphic>
          <a:graphicData uri="http://schemas.openxmlformats.org/presentationml/2006/ole">
            <p:oleObj spid="_x0000_s103426" name="Equation" r:id="rId4" imgW="1485720" imgH="393480" progId="Equation.3">
              <p:embed/>
            </p:oleObj>
          </a:graphicData>
        </a:graphic>
      </p:graphicFrame>
      <p:pic>
        <p:nvPicPr>
          <p:cNvPr id="236549" name="Picture 5" descr="Inverter Figur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1752600"/>
            <a:ext cx="6334125" cy="2505075"/>
          </a:xfrm>
          <a:prstGeom prst="rect">
            <a:avLst/>
          </a:prstGeom>
          <a:noFill/>
        </p:spPr>
      </p:pic>
      <p:sp>
        <p:nvSpPr>
          <p:cNvPr id="236550" name="Text Box 6"/>
          <p:cNvSpPr txBox="1">
            <a:spLocks noChangeArrowheads="1"/>
          </p:cNvSpPr>
          <p:nvPr/>
        </p:nvSpPr>
        <p:spPr bwMode="auto">
          <a:xfrm>
            <a:off x="1304925" y="1143000"/>
            <a:ext cx="6543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switch transistors on a per-phase basis based on current</a:t>
            </a:r>
          </a:p>
        </p:txBody>
      </p:sp>
      <p:sp>
        <p:nvSpPr>
          <p:cNvPr id="236551" name="Text Box 7"/>
          <p:cNvSpPr txBox="1">
            <a:spLocks noChangeArrowheads="1"/>
          </p:cNvSpPr>
          <p:nvPr/>
        </p:nvSpPr>
        <p:spPr bwMode="auto">
          <a:xfrm>
            <a:off x="1295400" y="4448175"/>
            <a:ext cx="27574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h</a:t>
            </a:r>
            <a:r>
              <a:rPr lang="en-US"/>
              <a:t> = hysteresis level (A)</a:t>
            </a:r>
          </a:p>
        </p:txBody>
      </p:sp>
      <p:sp>
        <p:nvSpPr>
          <p:cNvPr id="236552" name="Text Box 8"/>
          <p:cNvSpPr txBox="1">
            <a:spLocks noChangeArrowheads="1"/>
          </p:cNvSpPr>
          <p:nvPr/>
        </p:nvSpPr>
        <p:spPr bwMode="auto">
          <a:xfrm>
            <a:off x="1279525" y="4992688"/>
            <a:ext cx="358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note the effect on load voltage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1759F-745F-4DE7-8C7A-5DD5655C1641}" type="slidenum">
              <a:rPr lang="en-US"/>
              <a:pPr/>
              <a:t>10</a:t>
            </a:fld>
            <a:endParaRPr lang="en-US"/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1676400" y="4038600"/>
            <a:ext cx="57562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     Advantages:    Direct control of currents</a:t>
            </a:r>
          </a:p>
          <a:p>
            <a:endParaRPr lang="en-US"/>
          </a:p>
          <a:p>
            <a:r>
              <a:rPr lang="en-US"/>
              <a:t>Disadvantages:   Irregular switching frequencies</a:t>
            </a:r>
          </a:p>
          <a:p>
            <a:r>
              <a:rPr lang="en-US"/>
              <a:t>                            Typically analog implementation</a:t>
            </a:r>
          </a:p>
          <a:p>
            <a:r>
              <a:rPr lang="en-US"/>
              <a:t>                   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1584325" y="1077913"/>
            <a:ext cx="4795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make </a:t>
            </a:r>
            <a:r>
              <a:rPr lang="en-US" i="1"/>
              <a:t>h</a:t>
            </a:r>
            <a:r>
              <a:rPr lang="en-US"/>
              <a:t> small, then current is nearly ideal</a:t>
            </a:r>
          </a:p>
        </p:txBody>
      </p:sp>
      <p:pic>
        <p:nvPicPr>
          <p:cNvPr id="2386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752600"/>
            <a:ext cx="6172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err="1"/>
              <a:t>Hysterisis</a:t>
            </a:r>
            <a:r>
              <a:rPr lang="en-US" sz="3200" dirty="0"/>
              <a:t> </a:t>
            </a:r>
            <a:r>
              <a:rPr lang="en-US" sz="3200" dirty="0" smtClean="0"/>
              <a:t>Control Performance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69B7-F0DE-4E40-AD75-20D3527B9945}" type="slidenum">
              <a:rPr lang="en-US"/>
              <a:pPr/>
              <a:t>11</a:t>
            </a:fld>
            <a:endParaRPr lang="en-US"/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/>
              <a:t>Hysteresis Plot</a:t>
            </a:r>
          </a:p>
        </p:txBody>
      </p:sp>
      <p:pic>
        <p:nvPicPr>
          <p:cNvPr id="240647" name="Picture 7" descr="Inverter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057400"/>
            <a:ext cx="4424363" cy="2001838"/>
          </a:xfrm>
          <a:prstGeom prst="rect">
            <a:avLst/>
          </a:prstGeom>
          <a:noFill/>
        </p:spPr>
      </p:pic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2117725" y="1306513"/>
            <a:ext cx="4610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plot switching state versus current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B56-3AB7-4D56-8E2A-9AA2DE25F851}" type="slidenum">
              <a:rPr lang="en-US"/>
              <a:pPr/>
              <a:t>12</a:t>
            </a:fld>
            <a:endParaRPr lang="en-US"/>
          </a:p>
        </p:txBody>
      </p:sp>
      <p:sp>
        <p:nvSpPr>
          <p:cNvPr id="28160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/>
              <a:t>Hysteresis Control Calculations</a:t>
            </a:r>
          </a:p>
        </p:txBody>
      </p:sp>
      <p:pic>
        <p:nvPicPr>
          <p:cNvPr id="28161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95400"/>
            <a:ext cx="6919913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0AAC-6DB7-4A3C-AC81-2C72F64D36A1}" type="slidenum">
              <a:rPr lang="en-US"/>
              <a:pPr/>
              <a:t>13</a:t>
            </a:fld>
            <a:endParaRPr lang="en-US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/>
              <a:t>Hysteresis Control Simulation in </a:t>
            </a:r>
            <a:r>
              <a:rPr lang="en-US" sz="3200" dirty="0" smtClean="0"/>
              <a:t>Simulink</a:t>
            </a:r>
            <a:endParaRPr lang="en-US" sz="3200" dirty="0"/>
          </a:p>
        </p:txBody>
      </p:sp>
      <p:sp>
        <p:nvSpPr>
          <p:cNvPr id="250890" name="Text Box 10"/>
          <p:cNvSpPr txBox="1">
            <a:spLocks noChangeArrowheads="1"/>
          </p:cNvSpPr>
          <p:nvPr/>
        </p:nvSpPr>
        <p:spPr bwMode="auto">
          <a:xfrm>
            <a:off x="228600" y="6248400"/>
            <a:ext cx="28761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Inverter_Hysteresis.mdl</a:t>
            </a:r>
            <a:endParaRPr lang="en-US" dirty="0"/>
          </a:p>
        </p:txBody>
      </p:sp>
      <p:pic>
        <p:nvPicPr>
          <p:cNvPr id="625665" name="Picture 1"/>
          <p:cNvPicPr>
            <a:picLocks noChangeAspect="1" noChangeArrowheads="1"/>
          </p:cNvPicPr>
          <p:nvPr/>
        </p:nvPicPr>
        <p:blipFill>
          <a:blip r:embed="rId3" cstate="print"/>
          <a:srcRect l="5516" t="11905" r="12691" b="24966"/>
          <a:stretch>
            <a:fillRect/>
          </a:stretch>
        </p:blipFill>
        <p:spPr bwMode="auto">
          <a:xfrm>
            <a:off x="228600" y="12954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FE757-0344-4923-BD84-E95C4AF09864}" type="slidenum">
              <a:rPr lang="en-US"/>
              <a:pPr/>
              <a:t>14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/>
              <a:t>Hysteresis Control </a:t>
            </a:r>
            <a:r>
              <a:rPr lang="en-US" sz="3200" dirty="0" smtClean="0"/>
              <a:t>Simulink Waveforms</a:t>
            </a:r>
            <a:endParaRPr lang="en-US" sz="3200" dirty="0"/>
          </a:p>
        </p:txBody>
      </p:sp>
      <p:pic>
        <p:nvPicPr>
          <p:cNvPr id="5" name="Picture 4" descr="MATLAB.jpg"/>
          <p:cNvPicPr>
            <a:picLocks/>
          </p:cNvPicPr>
          <p:nvPr/>
        </p:nvPicPr>
        <p:blipFill>
          <a:blip r:embed="rId3" cstate="print"/>
          <a:srcRect l="3987" t="6667" r="3987" b="11111"/>
          <a:stretch>
            <a:fillRect/>
          </a:stretch>
        </p:blipFill>
        <p:spPr>
          <a:xfrm>
            <a:off x="1335034" y="1025158"/>
            <a:ext cx="6437366" cy="5375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BD38-79A5-4B07-A02F-8CD3C219875E}" type="slidenum">
              <a:rPr lang="en-US"/>
              <a:pPr/>
              <a:t>15</a:t>
            </a:fld>
            <a:endParaRPr lang="en-US"/>
          </a:p>
        </p:txBody>
      </p:sp>
      <p:sp>
        <p:nvSpPr>
          <p:cNvPr id="192522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Inverters and Control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92523" name="Text Box 11"/>
          <p:cNvSpPr txBox="1">
            <a:spLocks noChangeArrowheads="1"/>
          </p:cNvSpPr>
          <p:nvPr/>
        </p:nvSpPr>
        <p:spPr bwMode="auto">
          <a:xfrm>
            <a:off x="838200" y="1371600"/>
            <a:ext cx="7696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4625" indent="-174625"/>
            <a:r>
              <a:rPr lang="en-US" dirty="0" smtClean="0"/>
              <a:t>Voltage-source control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en-US" dirty="0" smtClean="0"/>
              <a:t>180 degree VSI</a:t>
            </a:r>
          </a:p>
          <a:p>
            <a:pPr marL="631825" lvl="1" indent="-174625">
              <a:buFont typeface="Arial" pitchFamily="34" charset="0"/>
              <a:buChar char="•"/>
            </a:pPr>
            <a:r>
              <a:rPr lang="en-US" dirty="0" smtClean="0"/>
              <a:t>simple, low-performance control</a:t>
            </a:r>
          </a:p>
          <a:p>
            <a:pPr marL="631825" lvl="1" indent="-174625">
              <a:buFont typeface="Arial" pitchFamily="34" charset="0"/>
              <a:buChar char="•"/>
            </a:pPr>
            <a:r>
              <a:rPr lang="en-US" dirty="0" smtClean="0"/>
              <a:t>ac voltage dependant on dc voltage</a:t>
            </a:r>
            <a:endParaRPr lang="en-US" dirty="0"/>
          </a:p>
          <a:p>
            <a:pPr marL="174625" indent="-174625">
              <a:buFont typeface="Arial" pitchFamily="34" charset="0"/>
              <a:buChar char="•"/>
            </a:pPr>
            <a:r>
              <a:rPr lang="en-US" dirty="0" smtClean="0"/>
              <a:t>Sine-triangle modulation</a:t>
            </a:r>
          </a:p>
          <a:p>
            <a:pPr marL="631825" lvl="1" indent="-174625">
              <a:buFont typeface="Arial" pitchFamily="34" charset="0"/>
              <a:buChar char="•"/>
            </a:pPr>
            <a:r>
              <a:rPr lang="en-US" dirty="0" smtClean="0"/>
              <a:t>good harmonic performance</a:t>
            </a:r>
          </a:p>
          <a:p>
            <a:pPr marL="631825" lvl="1" indent="-174625">
              <a:buFont typeface="Arial" pitchFamily="34" charset="0"/>
              <a:buChar char="•"/>
            </a:pPr>
            <a:r>
              <a:rPr lang="en-US" dirty="0" smtClean="0"/>
              <a:t>control of voltage magnitude through modulation index</a:t>
            </a:r>
            <a:endParaRPr lang="en-US" dirty="0"/>
          </a:p>
          <a:p>
            <a:pPr marL="174625" indent="-174625"/>
            <a:endParaRPr lang="en-US" dirty="0" smtClean="0"/>
          </a:p>
          <a:p>
            <a:pPr marL="174625" indent="-174625"/>
            <a:r>
              <a:rPr lang="en-US" dirty="0" smtClean="0"/>
              <a:t>Current-regulated control</a:t>
            </a:r>
            <a:endParaRPr lang="en-US" dirty="0"/>
          </a:p>
          <a:p>
            <a:pPr marL="174625" indent="-174625">
              <a:buFontTx/>
              <a:buChar char="•"/>
            </a:pPr>
            <a:r>
              <a:rPr lang="en-US" dirty="0" smtClean="0"/>
              <a:t>Hysteresis control</a:t>
            </a:r>
          </a:p>
          <a:p>
            <a:pPr marL="631825" lvl="1" indent="-174625">
              <a:buFontTx/>
              <a:buChar char="•"/>
            </a:pPr>
            <a:r>
              <a:rPr lang="en-US" dirty="0" smtClean="0"/>
              <a:t>direct control of the inverter currents (with limitation)</a:t>
            </a:r>
          </a:p>
          <a:p>
            <a:pPr marL="631825" lvl="1" indent="-174625">
              <a:buFontTx/>
              <a:buChar char="•"/>
            </a:pPr>
            <a:r>
              <a:rPr lang="en-US" dirty="0" smtClean="0"/>
              <a:t>irregular switching</a:t>
            </a:r>
            <a:endParaRPr lang="en-US" dirty="0"/>
          </a:p>
        </p:txBody>
      </p:sp>
      <p:graphicFrame>
        <p:nvGraphicFramePr>
          <p:cNvPr id="192524" name="Object 12"/>
          <p:cNvGraphicFramePr>
            <a:graphicFrameLocks noChangeAspect="1"/>
          </p:cNvGraphicFramePr>
          <p:nvPr/>
        </p:nvGraphicFramePr>
        <p:xfrm>
          <a:off x="5715000" y="1828800"/>
          <a:ext cx="1419225" cy="704850"/>
        </p:xfrm>
        <a:graphic>
          <a:graphicData uri="http://schemas.openxmlformats.org/presentationml/2006/ole">
            <p:oleObj spid="_x0000_s225282" name="Equation" r:id="rId3" imgW="83808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B33B11-0ECE-4201-82ED-3D8B9EB38AB5}" type="slidenum">
              <a:rPr lang="en-US"/>
              <a:pPr/>
              <a:t>16</a:t>
            </a:fld>
            <a:endParaRPr lang="en-US"/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5334000" y="2133600"/>
          <a:ext cx="1101725" cy="657225"/>
        </p:xfrm>
        <a:graphic>
          <a:graphicData uri="http://schemas.openxmlformats.org/presentationml/2006/ole">
            <p:oleObj spid="_x0000_s1026" name="Equation" r:id="rId4" imgW="660240" imgH="393480" progId="Equation.3">
              <p:embed/>
            </p:oleObj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5322888" y="2819400"/>
          <a:ext cx="1230312" cy="381000"/>
        </p:xfrm>
        <a:graphic>
          <a:graphicData uri="http://schemas.openxmlformats.org/presentationml/2006/ole">
            <p:oleObj spid="_x0000_s1027" name="Equation" r:id="rId5" imgW="736600" imgH="228600" progId="Equation.3">
              <p:embed/>
            </p:oleObj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2382838" y="3810000"/>
          <a:ext cx="3179762" cy="655638"/>
        </p:xfrm>
        <a:graphic>
          <a:graphicData uri="http://schemas.openxmlformats.org/presentationml/2006/ole">
            <p:oleObj spid="_x0000_s1028" name="Equation" r:id="rId6" imgW="1904760" imgH="393480" progId="Equation.3">
              <p:embed/>
            </p:oleObj>
          </a:graphicData>
        </a:graphic>
      </p:graphicFrame>
      <p:graphicFrame>
        <p:nvGraphicFramePr>
          <p:cNvPr id="1029" name="Object 4"/>
          <p:cNvGraphicFramePr>
            <a:graphicFrameLocks noChangeAspect="1"/>
          </p:cNvGraphicFramePr>
          <p:nvPr/>
        </p:nvGraphicFramePr>
        <p:xfrm>
          <a:off x="4291013" y="4387850"/>
          <a:ext cx="1358900" cy="720725"/>
        </p:xfrm>
        <a:graphic>
          <a:graphicData uri="http://schemas.openxmlformats.org/presentationml/2006/ole">
            <p:oleObj spid="_x0000_s1029" name="Equation" r:id="rId7" imgW="812520" imgH="431640" progId="Equation.DSMT4">
              <p:embed/>
            </p:oleObj>
          </a:graphicData>
        </a:graphic>
      </p:graphicFrame>
      <p:sp>
        <p:nvSpPr>
          <p:cNvPr id="1033" name="Text Box 15"/>
          <p:cNvSpPr txBox="1">
            <a:spLocks noChangeArrowheads="1"/>
          </p:cNvSpPr>
          <p:nvPr/>
        </p:nvSpPr>
        <p:spPr bwMode="auto">
          <a:xfrm>
            <a:off x="2306638" y="4572000"/>
            <a:ext cx="1790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desired </a:t>
            </a:r>
            <a:r>
              <a:rPr lang="en-US" i="1"/>
              <a:t>V</a:t>
            </a:r>
            <a:r>
              <a:rPr lang="en-US" i="1" baseline="-25000"/>
              <a:t>s</a:t>
            </a:r>
          </a:p>
        </p:txBody>
      </p:sp>
      <p:sp>
        <p:nvSpPr>
          <p:cNvPr id="1034" name="Text Box 17"/>
          <p:cNvSpPr txBox="1">
            <a:spLocks noChangeArrowheads="1"/>
          </p:cNvSpPr>
          <p:nvPr/>
        </p:nvSpPr>
        <p:spPr bwMode="auto">
          <a:xfrm>
            <a:off x="2306638" y="5213350"/>
            <a:ext cx="37195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study 1: </a:t>
            </a:r>
            <a:r>
              <a:rPr lang="en-US" i="1"/>
              <a:t>V</a:t>
            </a:r>
            <a:r>
              <a:rPr lang="en-US" i="1" baseline="-25000"/>
              <a:t>s </a:t>
            </a:r>
            <a:r>
              <a:rPr lang="en-US"/>
              <a:t>= 90V so </a:t>
            </a:r>
            <a:r>
              <a:rPr lang="en-US" i="1"/>
              <a:t>V</a:t>
            </a:r>
            <a:r>
              <a:rPr lang="en-US" i="1" baseline="-25000"/>
              <a:t>dc</a:t>
            </a:r>
            <a:r>
              <a:rPr lang="en-US" baseline="-25000"/>
              <a:t> </a:t>
            </a:r>
            <a:r>
              <a:rPr lang="en-US"/>
              <a:t>= 200V</a:t>
            </a:r>
          </a:p>
        </p:txBody>
      </p:sp>
      <p:sp>
        <p:nvSpPr>
          <p:cNvPr id="1035" name="Text Box 18"/>
          <p:cNvSpPr txBox="1">
            <a:spLocks noChangeArrowheads="1"/>
          </p:cNvSpPr>
          <p:nvPr/>
        </p:nvSpPr>
        <p:spPr bwMode="auto">
          <a:xfrm>
            <a:off x="2286000" y="5740400"/>
            <a:ext cx="3930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study 2: </a:t>
            </a:r>
            <a:r>
              <a:rPr lang="en-US" i="1"/>
              <a:t>V</a:t>
            </a:r>
            <a:r>
              <a:rPr lang="en-US" i="1" baseline="-25000"/>
              <a:t>s </a:t>
            </a:r>
            <a:r>
              <a:rPr lang="en-US"/>
              <a:t>= 79.4V so </a:t>
            </a:r>
            <a:r>
              <a:rPr lang="en-US" i="1"/>
              <a:t>V</a:t>
            </a:r>
            <a:r>
              <a:rPr lang="en-US" i="1" baseline="-25000"/>
              <a:t>dc</a:t>
            </a:r>
            <a:r>
              <a:rPr lang="en-US" baseline="-25000"/>
              <a:t> </a:t>
            </a:r>
            <a:r>
              <a:rPr lang="en-US"/>
              <a:t>= 176V</a:t>
            </a:r>
          </a:p>
        </p:txBody>
      </p:sp>
      <p:graphicFrame>
        <p:nvGraphicFramePr>
          <p:cNvPr id="1030" name="Object 22"/>
          <p:cNvGraphicFramePr>
            <a:graphicFrameLocks noChangeAspect="1"/>
          </p:cNvGraphicFramePr>
          <p:nvPr/>
        </p:nvGraphicFramePr>
        <p:xfrm>
          <a:off x="6192838" y="5213350"/>
          <a:ext cx="677862" cy="381000"/>
        </p:xfrm>
        <a:graphic>
          <a:graphicData uri="http://schemas.openxmlformats.org/presentationml/2006/ole">
            <p:oleObj spid="_x0000_s1030" name="Equation" r:id="rId8" imgW="406224" imgH="228501" progId="Equation.3">
              <p:embed/>
            </p:oleObj>
          </a:graphicData>
        </a:graphic>
      </p:graphicFrame>
      <p:graphicFrame>
        <p:nvGraphicFramePr>
          <p:cNvPr id="1031" name="Object 21"/>
          <p:cNvGraphicFramePr>
            <a:graphicFrameLocks noChangeAspect="1"/>
          </p:cNvGraphicFramePr>
          <p:nvPr/>
        </p:nvGraphicFramePr>
        <p:xfrm>
          <a:off x="6421438" y="5715000"/>
          <a:ext cx="868362" cy="403225"/>
        </p:xfrm>
        <a:graphic>
          <a:graphicData uri="http://schemas.openxmlformats.org/presentationml/2006/ole">
            <p:oleObj spid="_x0000_s1031" name="Equation" r:id="rId9" imgW="520560" imgH="241200" progId="Equation.3">
              <p:embed/>
            </p:oleObj>
          </a:graphicData>
        </a:graphic>
      </p:graphicFrame>
      <p:sp>
        <p:nvSpPr>
          <p:cNvPr id="1036" name="Rectangle 2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Six-Step Drive Example (Chapter 14)</a:t>
            </a:r>
          </a:p>
        </p:txBody>
      </p:sp>
      <p:pic>
        <p:nvPicPr>
          <p:cNvPr id="1037" name="Picture 27" descr="PMSM Figure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18588" y="1296924"/>
            <a:ext cx="2610612" cy="24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B97191-97F9-4BA5-977F-1C4E69576177}" type="slidenum">
              <a:rPr lang="en-US"/>
              <a:pPr/>
              <a:t>17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Hall Effect Sensors</a:t>
            </a:r>
          </a:p>
        </p:txBody>
      </p:sp>
      <p:pic>
        <p:nvPicPr>
          <p:cNvPr id="13316" name="Picture 4" descr="Brushless Dc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219200"/>
            <a:ext cx="4524375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6CE7B8-6F36-45B2-B8F3-7521D304B4F3}" type="slidenum">
              <a:rPr lang="en-US"/>
              <a:pPr/>
              <a:t>18</a:t>
            </a:fld>
            <a:endParaRPr lang="en-US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Hall Effect Sensor Signals</a:t>
            </a:r>
          </a:p>
        </p:txBody>
      </p:sp>
      <p:pic>
        <p:nvPicPr>
          <p:cNvPr id="2055" name="Picture 3" descr="Notes Figures"/>
          <p:cNvPicPr>
            <a:picLocks noChangeAspect="1" noChangeArrowheads="1"/>
          </p:cNvPicPr>
          <p:nvPr/>
        </p:nvPicPr>
        <p:blipFill>
          <a:blip r:embed="rId4" cstate="print"/>
          <a:srcRect l="-3348" t="-3343" r="-1653" b="-2324"/>
          <a:stretch>
            <a:fillRect/>
          </a:stretch>
        </p:blipFill>
        <p:spPr bwMode="auto">
          <a:xfrm>
            <a:off x="2590800" y="914400"/>
            <a:ext cx="3733800" cy="411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056" name="Text Box 4"/>
          <p:cNvSpPr txBox="1">
            <a:spLocks noChangeArrowheads="1"/>
          </p:cNvSpPr>
          <p:nvPr/>
        </p:nvSpPr>
        <p:spPr bwMode="auto">
          <a:xfrm>
            <a:off x="2041525" y="5294313"/>
            <a:ext cx="3519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For six-step 180</a:t>
            </a:r>
            <a:r>
              <a:rPr lang="en-US" sz="1800" baseline="30000"/>
              <a:t>o</a:t>
            </a:r>
            <a:r>
              <a:rPr lang="en-US" sz="1800"/>
              <a:t> VSI control, set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5638800" y="5334000"/>
          <a:ext cx="731838" cy="300038"/>
        </p:xfrm>
        <a:graphic>
          <a:graphicData uri="http://schemas.openxmlformats.org/presentationml/2006/ole">
            <p:oleObj spid="_x0000_s2050" name="Equation" r:id="rId5" imgW="495000" imgH="203040" progId="Equation.3">
              <p:embed/>
            </p:oleObj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5619750" y="5715000"/>
          <a:ext cx="769938" cy="300038"/>
        </p:xfrm>
        <a:graphic>
          <a:graphicData uri="http://schemas.openxmlformats.org/presentationml/2006/ole">
            <p:oleObj spid="_x0000_s2051" name="Equation" r:id="rId6" imgW="520560" imgH="203040" progId="Equation.3">
              <p:embed/>
            </p:oleObj>
          </a:graphicData>
        </a:graphic>
      </p:graphicFrame>
      <p:graphicFrame>
        <p:nvGraphicFramePr>
          <p:cNvPr id="2052" name="Object 7"/>
          <p:cNvGraphicFramePr>
            <a:graphicFrameLocks noChangeAspect="1"/>
          </p:cNvGraphicFramePr>
          <p:nvPr/>
        </p:nvGraphicFramePr>
        <p:xfrm>
          <a:off x="5629275" y="6086475"/>
          <a:ext cx="750888" cy="319088"/>
        </p:xfrm>
        <a:graphic>
          <a:graphicData uri="http://schemas.openxmlformats.org/presentationml/2006/ole">
            <p:oleObj spid="_x0000_s2052" name="Equation" r:id="rId7" imgW="50796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A57D-E9B2-4D65-8767-E6E5B4D6C690}" type="slidenum">
              <a:rPr lang="en-US"/>
              <a:pPr/>
              <a:t>1</a:t>
            </a:fld>
            <a:endParaRPr 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3200" dirty="0" smtClean="0"/>
              <a:t>Inverters (Chapter 12)</a:t>
            </a:r>
            <a:endParaRPr lang="en-US" sz="3200" dirty="0"/>
          </a:p>
        </p:txBody>
      </p:sp>
      <p:pic>
        <p:nvPicPr>
          <p:cNvPr id="105496" name="Picture 24" descr="Invert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524000"/>
            <a:ext cx="6705600" cy="2655888"/>
          </a:xfrm>
          <a:prstGeom prst="rect">
            <a:avLst/>
          </a:prstGeom>
          <a:noFill/>
        </p:spPr>
      </p:pic>
      <p:sp>
        <p:nvSpPr>
          <p:cNvPr id="105497" name="AutoShape 25">
            <a:hlinkClick r:id="" action="ppaction://hlinkshowjump?jump=lastslideviewed" highlightClick="1"/>
          </p:cNvPr>
          <p:cNvSpPr>
            <a:spLocks noChangeAspect="1" noChangeArrowheads="1"/>
          </p:cNvSpPr>
          <p:nvPr/>
        </p:nvSpPr>
        <p:spPr bwMode="auto">
          <a:xfrm>
            <a:off x="8878888" y="0"/>
            <a:ext cx="265112" cy="265113"/>
          </a:xfrm>
          <a:prstGeom prst="actionButtonRetur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24929" name="Object 1"/>
          <p:cNvGraphicFramePr>
            <a:graphicFrameLocks noChangeAspect="1"/>
          </p:cNvGraphicFramePr>
          <p:nvPr/>
        </p:nvGraphicFramePr>
        <p:xfrm>
          <a:off x="1219200" y="4791075"/>
          <a:ext cx="869950" cy="338138"/>
        </p:xfrm>
        <a:graphic>
          <a:graphicData uri="http://schemas.openxmlformats.org/presentationml/2006/ole">
            <p:oleObj spid="_x0000_s124929" name="Equation" r:id="rId5" imgW="520560" imgH="203040" progId="Equation.DSMT4">
              <p:embed/>
            </p:oleObj>
          </a:graphicData>
        </a:graphic>
      </p:graphicFrame>
      <p:graphicFrame>
        <p:nvGraphicFramePr>
          <p:cNvPr id="124930" name="Object 2"/>
          <p:cNvGraphicFramePr>
            <a:graphicFrameLocks noChangeAspect="1"/>
          </p:cNvGraphicFramePr>
          <p:nvPr/>
        </p:nvGraphicFramePr>
        <p:xfrm>
          <a:off x="3006725" y="4800600"/>
          <a:ext cx="1249363" cy="403225"/>
        </p:xfrm>
        <a:graphic>
          <a:graphicData uri="http://schemas.openxmlformats.org/presentationml/2006/ole">
            <p:oleObj spid="_x0000_s124930" name="Equation" r:id="rId6" imgW="749160" imgH="241200" progId="Equation.3">
              <p:embed/>
            </p:oleObj>
          </a:graphicData>
        </a:graphic>
      </p:graphicFrame>
      <p:graphicFrame>
        <p:nvGraphicFramePr>
          <p:cNvPr id="124931" name="Object 3"/>
          <p:cNvGraphicFramePr>
            <a:graphicFrameLocks noChangeAspect="1"/>
          </p:cNvGraphicFramePr>
          <p:nvPr/>
        </p:nvGraphicFramePr>
        <p:xfrm>
          <a:off x="4835525" y="4800600"/>
          <a:ext cx="1208088" cy="381000"/>
        </p:xfrm>
        <a:graphic>
          <a:graphicData uri="http://schemas.openxmlformats.org/presentationml/2006/ole">
            <p:oleObj spid="_x0000_s124931" name="Equation" r:id="rId7" imgW="723600" imgH="228600" progId="Equation.3">
              <p:embed/>
            </p:oleObj>
          </a:graphicData>
        </a:graphic>
      </p:graphicFrame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2986088" y="5257800"/>
          <a:ext cx="1290637" cy="403225"/>
        </p:xfrm>
        <a:graphic>
          <a:graphicData uri="http://schemas.openxmlformats.org/presentationml/2006/ole">
            <p:oleObj spid="_x0000_s124932" name="Equation" r:id="rId8" imgW="774360" imgH="241200" progId="Equation.3">
              <p:embed/>
            </p:oleObj>
          </a:graphicData>
        </a:graphic>
      </p:graphicFrame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4835525" y="5257800"/>
          <a:ext cx="1249363" cy="381000"/>
        </p:xfrm>
        <a:graphic>
          <a:graphicData uri="http://schemas.openxmlformats.org/presentationml/2006/ole">
            <p:oleObj spid="_x0000_s124933" name="Equation" r:id="rId9" imgW="749160" imgH="228600" progId="Equation.3">
              <p:embed/>
            </p:oleObj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3006725" y="5715000"/>
          <a:ext cx="1270000" cy="403225"/>
        </p:xfrm>
        <a:graphic>
          <a:graphicData uri="http://schemas.openxmlformats.org/presentationml/2006/ole">
            <p:oleObj spid="_x0000_s124934" name="Equation" r:id="rId10" imgW="761760" imgH="241200" progId="Equation.3">
              <p:embed/>
            </p:oleObj>
          </a:graphicData>
        </a:graphic>
      </p:graphicFrame>
      <p:graphicFrame>
        <p:nvGraphicFramePr>
          <p:cNvPr id="124935" name="Object 7"/>
          <p:cNvGraphicFramePr>
            <a:graphicFrameLocks noChangeAspect="1"/>
          </p:cNvGraphicFramePr>
          <p:nvPr/>
        </p:nvGraphicFramePr>
        <p:xfrm>
          <a:off x="4887913" y="5715000"/>
          <a:ext cx="1208087" cy="381000"/>
        </p:xfrm>
        <a:graphic>
          <a:graphicData uri="http://schemas.openxmlformats.org/presentationml/2006/ole">
            <p:oleObj spid="_x0000_s124935" name="Equation" r:id="rId11" imgW="723600" imgH="228600" progId="Equation.3">
              <p:embed/>
            </p:oleObj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1209675" y="5300663"/>
          <a:ext cx="890588" cy="360362"/>
        </p:xfrm>
        <a:graphic>
          <a:graphicData uri="http://schemas.openxmlformats.org/presentationml/2006/ole">
            <p:oleObj spid="_x0000_s124936" name="Equation" r:id="rId12" imgW="533160" imgH="215640" progId="Equation.DSMT4">
              <p:embed/>
            </p:oleObj>
          </a:graphicData>
        </a:graphic>
      </p:graphicFrame>
      <p:graphicFrame>
        <p:nvGraphicFramePr>
          <p:cNvPr id="124937" name="Object 9"/>
          <p:cNvGraphicFramePr>
            <a:graphicFrameLocks noChangeAspect="1"/>
          </p:cNvGraphicFramePr>
          <p:nvPr/>
        </p:nvGraphicFramePr>
        <p:xfrm>
          <a:off x="1209675" y="5757863"/>
          <a:ext cx="890588" cy="360362"/>
        </p:xfrm>
        <a:graphic>
          <a:graphicData uri="http://schemas.openxmlformats.org/presentationml/2006/ole">
            <p:oleObj spid="_x0000_s124937" name="Equation" r:id="rId13" imgW="533160" imgH="2156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4FA4E5-8618-4F29-BB5A-B1F0777E0D3D}" type="slidenum">
              <a:rPr lang="en-US"/>
              <a:pPr/>
              <a:t>19</a:t>
            </a:fld>
            <a:endParaRPr lang="en-US"/>
          </a:p>
        </p:txBody>
      </p:sp>
      <p:sp>
        <p:nvSpPr>
          <p:cNvPr id="14339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Six-Step Drive Waveforms</a:t>
            </a:r>
          </a:p>
        </p:txBody>
      </p:sp>
      <p:pic>
        <p:nvPicPr>
          <p:cNvPr id="14340" name="Picture 15" descr="Notes Figures"/>
          <p:cNvPicPr>
            <a:picLocks noChangeAspect="1" noChangeArrowheads="1"/>
          </p:cNvPicPr>
          <p:nvPr/>
        </p:nvPicPr>
        <p:blipFill>
          <a:blip r:embed="rId3" cstate="print"/>
          <a:srcRect l="-2138" t="-1912" r="-2582" b="-1314"/>
          <a:stretch>
            <a:fillRect/>
          </a:stretch>
        </p:blipFill>
        <p:spPr bwMode="auto">
          <a:xfrm>
            <a:off x="4800600" y="1524000"/>
            <a:ext cx="3733800" cy="411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2057400" y="1066800"/>
            <a:ext cx="827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v</a:t>
            </a:r>
            <a:r>
              <a:rPr lang="en-US"/>
              <a:t> = 0</a:t>
            </a:r>
          </a:p>
        </p:txBody>
      </p:sp>
      <p:sp>
        <p:nvSpPr>
          <p:cNvPr id="14342" name="Text Box 17"/>
          <p:cNvSpPr txBox="1">
            <a:spLocks noChangeArrowheads="1"/>
          </p:cNvSpPr>
          <p:nvPr/>
        </p:nvSpPr>
        <p:spPr bwMode="auto">
          <a:xfrm>
            <a:off x="6248400" y="1066800"/>
            <a:ext cx="106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v</a:t>
            </a:r>
            <a:r>
              <a:rPr lang="en-US"/>
              <a:t> = 14</a:t>
            </a:r>
            <a:r>
              <a:rPr lang="en-US" baseline="30000"/>
              <a:t>o</a:t>
            </a:r>
          </a:p>
        </p:txBody>
      </p:sp>
      <p:pic>
        <p:nvPicPr>
          <p:cNvPr id="14343" name="Picture 18" descr="BDC 180VS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600200"/>
            <a:ext cx="35464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F94F47-36B4-4E14-BC88-F9BBBD03D1CD}" type="slidenum">
              <a:rPr lang="en-US"/>
              <a:pPr/>
              <a:t>20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Six-Step Drive Waveforms </a:t>
            </a:r>
            <a:r>
              <a:rPr lang="en-US" sz="3200" i="1" smtClean="0">
                <a:latin typeface="Symbol" pitchFamily="18" charset="2"/>
              </a:rPr>
              <a:t>f</a:t>
            </a:r>
            <a:r>
              <a:rPr lang="en-US" sz="3200" i="1" baseline="-25000" smtClean="0"/>
              <a:t>v </a:t>
            </a:r>
            <a:r>
              <a:rPr lang="en-US" sz="3200" smtClean="0"/>
              <a:t>= 0</a:t>
            </a:r>
          </a:p>
        </p:txBody>
      </p:sp>
      <p:pic>
        <p:nvPicPr>
          <p:cNvPr id="15364" name="Picture 9" descr="Notes Figures"/>
          <p:cNvPicPr>
            <a:picLocks noChangeAspect="1" noChangeArrowheads="1"/>
          </p:cNvPicPr>
          <p:nvPr/>
        </p:nvPicPr>
        <p:blipFill>
          <a:blip r:embed="rId3" cstate="print"/>
          <a:srcRect l="-2138" t="-2866" r="-2582" b="-3165"/>
          <a:stretch>
            <a:fillRect/>
          </a:stretch>
        </p:blipFill>
        <p:spPr bwMode="auto">
          <a:xfrm>
            <a:off x="609600" y="1676400"/>
            <a:ext cx="3733800" cy="2819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5365" name="Text Box 10"/>
          <p:cNvSpPr txBox="1">
            <a:spLocks noChangeArrowheads="1"/>
          </p:cNvSpPr>
          <p:nvPr/>
        </p:nvSpPr>
        <p:spPr bwMode="auto">
          <a:xfrm>
            <a:off x="1143000" y="12192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voltages in </a:t>
            </a:r>
            <a:r>
              <a:rPr lang="en-US" i="1"/>
              <a:t>q</a:t>
            </a:r>
            <a:r>
              <a:rPr lang="en-US"/>
              <a:t>-</a:t>
            </a:r>
            <a:r>
              <a:rPr lang="en-US" i="1"/>
              <a:t>d </a:t>
            </a:r>
          </a:p>
        </p:txBody>
      </p:sp>
      <p:sp>
        <p:nvSpPr>
          <p:cNvPr id="15366" name="Text Box 11"/>
          <p:cNvSpPr txBox="1">
            <a:spLocks noChangeArrowheads="1"/>
          </p:cNvSpPr>
          <p:nvPr/>
        </p:nvSpPr>
        <p:spPr bwMode="auto">
          <a:xfrm>
            <a:off x="5638800" y="1219200"/>
            <a:ext cx="1874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currents in </a:t>
            </a:r>
            <a:r>
              <a:rPr lang="en-US" i="1"/>
              <a:t>q</a:t>
            </a:r>
            <a:r>
              <a:rPr lang="en-US"/>
              <a:t>-</a:t>
            </a:r>
            <a:r>
              <a:rPr lang="en-US" i="1"/>
              <a:t>d </a:t>
            </a:r>
          </a:p>
        </p:txBody>
      </p:sp>
      <p:pic>
        <p:nvPicPr>
          <p:cNvPr id="15367" name="Picture 12" descr="BDC 180VS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828800"/>
            <a:ext cx="35560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29C2E2-D3F2-4B03-914B-843A780E28D6}" type="slidenum">
              <a:rPr lang="en-US"/>
              <a:pPr/>
              <a:t>21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Six-Step Drive Waveforms </a:t>
            </a:r>
            <a:r>
              <a:rPr lang="en-US" sz="3200" i="1" smtClean="0">
                <a:latin typeface="Symbol" pitchFamily="18" charset="2"/>
              </a:rPr>
              <a:t>f</a:t>
            </a:r>
            <a:r>
              <a:rPr lang="en-US" sz="3200" i="1" baseline="-25000" smtClean="0"/>
              <a:t>v</a:t>
            </a:r>
            <a:r>
              <a:rPr lang="en-US" sz="3200" smtClean="0"/>
              <a:t> = 14</a:t>
            </a:r>
            <a:r>
              <a:rPr lang="en-US" sz="3200" baseline="30000" smtClean="0"/>
              <a:t>o</a:t>
            </a:r>
          </a:p>
        </p:txBody>
      </p:sp>
      <p:sp>
        <p:nvSpPr>
          <p:cNvPr id="16388" name="Text Box 7"/>
          <p:cNvSpPr txBox="1">
            <a:spLocks noChangeArrowheads="1"/>
          </p:cNvSpPr>
          <p:nvPr/>
        </p:nvSpPr>
        <p:spPr bwMode="auto">
          <a:xfrm>
            <a:off x="1143000" y="12192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voltages in </a:t>
            </a:r>
            <a:r>
              <a:rPr lang="en-US" i="1"/>
              <a:t>q</a:t>
            </a:r>
            <a:r>
              <a:rPr lang="en-US"/>
              <a:t>-</a:t>
            </a:r>
            <a:r>
              <a:rPr lang="en-US" i="1"/>
              <a:t>d </a:t>
            </a:r>
          </a:p>
        </p:txBody>
      </p:sp>
      <p:sp>
        <p:nvSpPr>
          <p:cNvPr id="16389" name="Text Box 8"/>
          <p:cNvSpPr txBox="1">
            <a:spLocks noChangeArrowheads="1"/>
          </p:cNvSpPr>
          <p:nvPr/>
        </p:nvSpPr>
        <p:spPr bwMode="auto">
          <a:xfrm>
            <a:off x="5638800" y="1219200"/>
            <a:ext cx="18748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currents in </a:t>
            </a:r>
            <a:r>
              <a:rPr lang="en-US" i="1"/>
              <a:t>q</a:t>
            </a:r>
            <a:r>
              <a:rPr lang="en-US"/>
              <a:t>-</a:t>
            </a:r>
            <a:r>
              <a:rPr lang="en-US" i="1"/>
              <a:t>d </a:t>
            </a:r>
          </a:p>
        </p:txBody>
      </p:sp>
      <p:pic>
        <p:nvPicPr>
          <p:cNvPr id="16390" name="Picture 9" descr="Notes Figures"/>
          <p:cNvPicPr>
            <a:picLocks noChangeAspect="1" noChangeArrowheads="1"/>
          </p:cNvPicPr>
          <p:nvPr/>
        </p:nvPicPr>
        <p:blipFill>
          <a:blip r:embed="rId3" cstate="print"/>
          <a:srcRect l="-2139" t="-2870" r="-2719" b="-3349"/>
          <a:stretch>
            <a:fillRect/>
          </a:stretch>
        </p:blipFill>
        <p:spPr bwMode="auto">
          <a:xfrm>
            <a:off x="457200" y="1676400"/>
            <a:ext cx="3733800" cy="2819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6391" name="Picture 11" descr="BDC 180VS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828800"/>
            <a:ext cx="35560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F56BF6-A39F-49C4-BAF1-29846B6CA42B}" type="slidenum">
              <a:rPr lang="en-US"/>
              <a:pPr/>
              <a:t>22</a:t>
            </a:fld>
            <a:endParaRPr lang="en-US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Dynamic Studies</a:t>
            </a:r>
            <a:endParaRPr lang="en-US" sz="3200" baseline="30000" smtClean="0"/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1066800" y="1143000"/>
            <a:ext cx="2362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8275" indent="-168275"/>
            <a:r>
              <a:rPr lang="en-US" i="1"/>
              <a:t>V</a:t>
            </a:r>
            <a:r>
              <a:rPr lang="en-US" i="1" baseline="-25000"/>
              <a:t>s </a:t>
            </a:r>
            <a:r>
              <a:rPr lang="en-US"/>
              <a:t>= 90V,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v</a:t>
            </a:r>
            <a:r>
              <a:rPr lang="en-US" i="1"/>
              <a:t> </a:t>
            </a:r>
            <a:r>
              <a:rPr lang="en-US"/>
              <a:t>= 0</a:t>
            </a:r>
            <a:endParaRPr lang="en-US" baseline="3000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3886200" y="4419600"/>
          <a:ext cx="2544763" cy="381000"/>
        </p:xfrm>
        <a:graphic>
          <a:graphicData uri="http://schemas.openxmlformats.org/presentationml/2006/ole">
            <p:oleObj spid="_x0000_s3074" name="Equation" r:id="rId4" imgW="1524000" imgH="228600" progId="Equation.3">
              <p:embed/>
            </p:oleObj>
          </a:graphicData>
        </a:graphic>
      </p:graphicFrame>
      <p:sp>
        <p:nvSpPr>
          <p:cNvPr id="3078" name="Text Box 7"/>
          <p:cNvSpPr txBox="1">
            <a:spLocks noChangeArrowheads="1"/>
          </p:cNvSpPr>
          <p:nvPr/>
        </p:nvSpPr>
        <p:spPr bwMode="auto">
          <a:xfrm>
            <a:off x="1066800" y="4419600"/>
            <a:ext cx="264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mechanical equations</a:t>
            </a:r>
          </a:p>
        </p:txBody>
      </p:sp>
      <p:sp>
        <p:nvSpPr>
          <p:cNvPr id="3079" name="Text Box 8"/>
          <p:cNvSpPr txBox="1">
            <a:spLocks noChangeArrowheads="1"/>
          </p:cNvSpPr>
          <p:nvPr/>
        </p:nvSpPr>
        <p:spPr bwMode="auto">
          <a:xfrm>
            <a:off x="1676400" y="4953000"/>
            <a:ext cx="19589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J</a:t>
            </a:r>
            <a:r>
              <a:rPr lang="en-US"/>
              <a:t> = 0.01 kg</a:t>
            </a:r>
            <a:r>
              <a:rPr lang="en-US">
                <a:cs typeface="Arial" charset="0"/>
              </a:rPr>
              <a:t>∙</a:t>
            </a:r>
            <a:r>
              <a:rPr lang="en-US"/>
              <a:t>m</a:t>
            </a:r>
            <a:r>
              <a:rPr lang="en-US" baseline="30000"/>
              <a:t>2</a:t>
            </a:r>
          </a:p>
          <a:p>
            <a:r>
              <a:rPr lang="en-US" i="1"/>
              <a:t>B</a:t>
            </a:r>
            <a:r>
              <a:rPr lang="en-US"/>
              <a:t> = 0 kg∙m</a:t>
            </a:r>
            <a:r>
              <a:rPr lang="en-US" baseline="30000"/>
              <a:t>2</a:t>
            </a:r>
            <a:r>
              <a:rPr lang="en-US"/>
              <a:t>/sec</a:t>
            </a:r>
          </a:p>
          <a:p>
            <a:r>
              <a:rPr lang="en-US" i="1"/>
              <a:t>T</a:t>
            </a:r>
            <a:r>
              <a:rPr lang="en-US" i="1" baseline="-25000"/>
              <a:t>L</a:t>
            </a:r>
            <a:r>
              <a:rPr lang="en-US"/>
              <a:t> = 0.33 N∙m</a:t>
            </a:r>
          </a:p>
        </p:txBody>
      </p:sp>
      <p:sp>
        <p:nvSpPr>
          <p:cNvPr id="3080" name="Text Box 9"/>
          <p:cNvSpPr txBox="1">
            <a:spLocks noChangeArrowheads="1"/>
          </p:cNvSpPr>
          <p:nvPr/>
        </p:nvSpPr>
        <p:spPr bwMode="auto">
          <a:xfrm>
            <a:off x="1050925" y="3794125"/>
            <a:ext cx="4821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motor parameters from previous example</a:t>
            </a:r>
          </a:p>
        </p:txBody>
      </p:sp>
      <p:pic>
        <p:nvPicPr>
          <p:cNvPr id="3081" name="Picture 10" descr="Brushless Dc Figur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600200"/>
            <a:ext cx="7212013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DCCED9-669B-430F-9705-F93EDC6C576A}" type="slidenum">
              <a:rPr lang="en-US"/>
              <a:pPr/>
              <a:t>23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Start-up Study with 180</a:t>
            </a:r>
            <a:r>
              <a:rPr lang="en-US" sz="3200" baseline="30000" smtClean="0"/>
              <a:t>o</a:t>
            </a:r>
            <a:r>
              <a:rPr lang="en-US" sz="3200" smtClean="0"/>
              <a:t> VSI Drive</a:t>
            </a:r>
          </a:p>
        </p:txBody>
      </p:sp>
      <p:pic>
        <p:nvPicPr>
          <p:cNvPr id="17412" name="Picture 3" descr="Notes Figures"/>
          <p:cNvPicPr>
            <a:picLocks noChangeAspect="1" noChangeArrowheads="1"/>
          </p:cNvPicPr>
          <p:nvPr/>
        </p:nvPicPr>
        <p:blipFill>
          <a:blip r:embed="rId3" cstate="print"/>
          <a:srcRect l="-3206" t="-978" r="-1514" b="-1392"/>
          <a:stretch>
            <a:fillRect/>
          </a:stretch>
        </p:blipFill>
        <p:spPr bwMode="auto">
          <a:xfrm>
            <a:off x="2743200" y="990600"/>
            <a:ext cx="3733800" cy="548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053836-BFFC-45CD-8AD2-0EAC17948611}" type="slidenum">
              <a:rPr lang="en-US"/>
              <a:pPr/>
              <a:t>24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Dynamic Study</a:t>
            </a:r>
          </a:p>
        </p:txBody>
      </p:sp>
      <p:pic>
        <p:nvPicPr>
          <p:cNvPr id="18436" name="Picture 3" descr="Notes Figures"/>
          <p:cNvPicPr>
            <a:picLocks noChangeAspect="1" noChangeArrowheads="1"/>
          </p:cNvPicPr>
          <p:nvPr/>
        </p:nvPicPr>
        <p:blipFill>
          <a:blip r:embed="rId3" cstate="print"/>
          <a:srcRect l="-3076" t="-1024" r="-1538" b="-1433"/>
          <a:stretch>
            <a:fillRect/>
          </a:stretch>
        </p:blipFill>
        <p:spPr bwMode="auto">
          <a:xfrm>
            <a:off x="152400" y="1335088"/>
            <a:ext cx="2797175" cy="411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8437" name="Picture 4" descr="Notes Figures"/>
          <p:cNvPicPr>
            <a:picLocks noChangeAspect="1" noChangeArrowheads="1"/>
          </p:cNvPicPr>
          <p:nvPr/>
        </p:nvPicPr>
        <p:blipFill>
          <a:blip r:embed="rId4" cstate="print"/>
          <a:srcRect l="-1231" t="-1228" r="-1231" b="-1228"/>
          <a:stretch>
            <a:fillRect/>
          </a:stretch>
        </p:blipFill>
        <p:spPr bwMode="auto">
          <a:xfrm>
            <a:off x="6248400" y="1335088"/>
            <a:ext cx="2741613" cy="4121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8438" name="Picture 5" descr="Notes Figures"/>
          <p:cNvPicPr>
            <a:picLocks noChangeAspect="1" noChangeArrowheads="1"/>
          </p:cNvPicPr>
          <p:nvPr/>
        </p:nvPicPr>
        <p:blipFill>
          <a:blip r:embed="rId5" cstate="print"/>
          <a:srcRect l="-1231" t="-1228" r="-1231" b="-1228"/>
          <a:stretch>
            <a:fillRect/>
          </a:stretch>
        </p:blipFill>
        <p:spPr bwMode="auto">
          <a:xfrm>
            <a:off x="3200400" y="1335088"/>
            <a:ext cx="2741613" cy="4121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762000" y="914400"/>
            <a:ext cx="1179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180</a:t>
            </a:r>
            <a:r>
              <a:rPr lang="en-US" baseline="30000"/>
              <a:t>o</a:t>
            </a:r>
            <a:r>
              <a:rPr lang="en-US"/>
              <a:t> VSI</a:t>
            </a: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3810000" y="914400"/>
            <a:ext cx="1343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ideal drive</a:t>
            </a:r>
          </a:p>
        </p:txBody>
      </p:sp>
      <p:sp>
        <p:nvSpPr>
          <p:cNvPr id="18441" name="Text Box 8"/>
          <p:cNvSpPr txBox="1">
            <a:spLocks noChangeArrowheads="1"/>
          </p:cNvSpPr>
          <p:nvPr/>
        </p:nvSpPr>
        <p:spPr bwMode="auto">
          <a:xfrm>
            <a:off x="6781800" y="914400"/>
            <a:ext cx="1568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sine-triangle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6C89F6-C3C5-48A7-ACF8-79C571EF847D}" type="slidenum">
              <a:rPr lang="en-US"/>
              <a:pPr/>
              <a:t>25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Steady-State Waveforms</a:t>
            </a:r>
          </a:p>
        </p:txBody>
      </p:sp>
      <p:pic>
        <p:nvPicPr>
          <p:cNvPr id="19460" name="Picture 3" descr="Notes Figures"/>
          <p:cNvPicPr>
            <a:picLocks noChangeAspect="1" noChangeArrowheads="1"/>
          </p:cNvPicPr>
          <p:nvPr/>
        </p:nvPicPr>
        <p:blipFill>
          <a:blip r:embed="rId3" cstate="print"/>
          <a:srcRect l="-2155" t="-3853" r="-4616" b="-1376"/>
          <a:stretch>
            <a:fillRect/>
          </a:stretch>
        </p:blipFill>
        <p:spPr bwMode="auto">
          <a:xfrm>
            <a:off x="152400" y="1447800"/>
            <a:ext cx="2860675" cy="31543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9461" name="Picture 4" descr="Notes Figures"/>
          <p:cNvPicPr>
            <a:picLocks noChangeAspect="1" noChangeArrowheads="1"/>
          </p:cNvPicPr>
          <p:nvPr/>
        </p:nvPicPr>
        <p:blipFill>
          <a:blip r:embed="rId4" cstate="print"/>
          <a:srcRect l="-2467" t="-2202" r="-2776" b="-826"/>
          <a:stretch>
            <a:fillRect/>
          </a:stretch>
        </p:blipFill>
        <p:spPr bwMode="auto">
          <a:xfrm>
            <a:off x="6172200" y="1484313"/>
            <a:ext cx="2816225" cy="30876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762000" y="1050925"/>
            <a:ext cx="1179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180</a:t>
            </a:r>
            <a:r>
              <a:rPr lang="en-US" baseline="30000"/>
              <a:t>o</a:t>
            </a:r>
            <a:r>
              <a:rPr lang="en-US"/>
              <a:t> VSI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810000" y="1050925"/>
            <a:ext cx="1343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ideal drive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6781800" y="1050925"/>
            <a:ext cx="1568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sine-triangle</a:t>
            </a:r>
          </a:p>
        </p:txBody>
      </p:sp>
      <p:pic>
        <p:nvPicPr>
          <p:cNvPr id="19465" name="Picture 8" descr="Notes Figures"/>
          <p:cNvPicPr>
            <a:picLocks noChangeAspect="1" noChangeArrowheads="1"/>
          </p:cNvPicPr>
          <p:nvPr/>
        </p:nvPicPr>
        <p:blipFill>
          <a:blip r:embed="rId5" cstate="print"/>
          <a:srcRect l="-1231" t="-2753" r="-1231" b="-551"/>
          <a:stretch>
            <a:fillRect/>
          </a:stretch>
        </p:blipFill>
        <p:spPr bwMode="auto">
          <a:xfrm>
            <a:off x="3200400" y="1481138"/>
            <a:ext cx="2741613" cy="30908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E44455-C9B4-4FD2-9574-230A919DA0CB}" type="slidenum">
              <a:rPr lang="en-US"/>
              <a:pPr/>
              <a:t>26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Ideal BDC Drive in PSCAD</a:t>
            </a:r>
          </a:p>
        </p:txBody>
      </p:sp>
      <p:sp>
        <p:nvSpPr>
          <p:cNvPr id="20484" name="Text Box 11"/>
          <p:cNvSpPr txBox="1">
            <a:spLocks noChangeArrowheads="1"/>
          </p:cNvSpPr>
          <p:nvPr/>
        </p:nvSpPr>
        <p:spPr bwMode="auto">
          <a:xfrm>
            <a:off x="152400" y="6248400"/>
            <a:ext cx="187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BDC_Ideal.psc</a:t>
            </a:r>
          </a:p>
        </p:txBody>
      </p:sp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93725"/>
            <a:ext cx="5526088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E6E19-80C9-4FE3-84A9-D079C0491094}" type="slidenum">
              <a:rPr lang="en-US"/>
              <a:pPr/>
              <a:t>27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PMSM Mechanical Model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52400" y="6248400"/>
            <a:ext cx="187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BDC_Ideal.psc</a:t>
            </a:r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447800"/>
            <a:ext cx="5472113" cy="2808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81CF10-2360-4A0C-973E-F6BDC70D41B8}" type="slidenum">
              <a:rPr lang="en-US"/>
              <a:pPr/>
              <a:t>28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Ideal BDC Drive waveforms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1676400" y="5867400"/>
            <a:ext cx="1042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start-up</a:t>
            </a:r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5867400" y="5867400"/>
            <a:ext cx="1565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steady-state</a:t>
            </a:r>
          </a:p>
        </p:txBody>
      </p:sp>
      <p:pic>
        <p:nvPicPr>
          <p:cNvPr id="22534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412273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066800"/>
            <a:ext cx="412273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0AD-72CA-4978-B905-51494CDD0ED2}" type="slidenum">
              <a:rPr lang="en-US"/>
              <a:pPr/>
              <a:t>2</a:t>
            </a:fld>
            <a:endParaRPr lang="en-US"/>
          </a:p>
        </p:txBody>
      </p:sp>
      <p:sp>
        <p:nvSpPr>
          <p:cNvPr id="417794" name="Text Box 2"/>
          <p:cNvSpPr txBox="1">
            <a:spLocks noChangeArrowheads="1"/>
          </p:cNvSpPr>
          <p:nvPr/>
        </p:nvSpPr>
        <p:spPr bwMode="auto">
          <a:xfrm>
            <a:off x="6096000" y="1038225"/>
            <a:ext cx="1574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l-GR" i="1"/>
              <a:t>θ</a:t>
            </a:r>
            <a:r>
              <a:rPr lang="en-US" i="1" baseline="-25000"/>
              <a:t>c</a:t>
            </a:r>
            <a:r>
              <a:rPr lang="en-US" baseline="-25000"/>
              <a:t> </a:t>
            </a:r>
            <a:r>
              <a:rPr lang="en-US"/>
              <a:t>= 2</a:t>
            </a:r>
            <a:r>
              <a:rPr lang="el-GR" i="1">
                <a:cs typeface="Arial" charset="0"/>
              </a:rPr>
              <a:t>π</a:t>
            </a:r>
            <a:r>
              <a:rPr lang="en-US" i="1">
                <a:cs typeface="Arial" charset="0"/>
              </a:rPr>
              <a:t>ft</a:t>
            </a:r>
          </a:p>
          <a:p>
            <a:r>
              <a:rPr lang="en-US" i="1">
                <a:cs typeface="Arial" charset="0"/>
              </a:rPr>
              <a:t>R </a:t>
            </a:r>
            <a:r>
              <a:rPr lang="en-US">
                <a:cs typeface="Arial" charset="0"/>
              </a:rPr>
              <a:t>= 2 </a:t>
            </a:r>
            <a:r>
              <a:rPr lang="el-GR">
                <a:cs typeface="Arial" charset="0"/>
              </a:rPr>
              <a:t>Ω</a:t>
            </a:r>
            <a:endParaRPr lang="en-US">
              <a:cs typeface="Arial" charset="0"/>
            </a:endParaRPr>
          </a:p>
          <a:p>
            <a:r>
              <a:rPr lang="en-US" i="1">
                <a:cs typeface="Arial" charset="0"/>
              </a:rPr>
              <a:t>L </a:t>
            </a:r>
            <a:r>
              <a:rPr lang="en-US">
                <a:cs typeface="Arial" charset="0"/>
              </a:rPr>
              <a:t>= 1 mH</a:t>
            </a:r>
          </a:p>
          <a:p>
            <a:r>
              <a:rPr lang="en-US" i="1">
                <a:cs typeface="Arial" charset="0"/>
              </a:rPr>
              <a:t>f </a:t>
            </a:r>
            <a:r>
              <a:rPr lang="en-US">
                <a:cs typeface="Arial" charset="0"/>
              </a:rPr>
              <a:t>= 100 Hz</a:t>
            </a:r>
          </a:p>
          <a:p>
            <a:r>
              <a:rPr lang="en-US" i="1">
                <a:cs typeface="Arial" charset="0"/>
              </a:rPr>
              <a:t>v</a:t>
            </a:r>
            <a:r>
              <a:rPr lang="en-US" i="1" baseline="-25000">
                <a:cs typeface="Arial" charset="0"/>
              </a:rPr>
              <a:t>dc </a:t>
            </a:r>
            <a:r>
              <a:rPr lang="en-US">
                <a:cs typeface="Arial" charset="0"/>
              </a:rPr>
              <a:t>= 100 V</a:t>
            </a:r>
          </a:p>
          <a:p>
            <a:r>
              <a:rPr lang="en-US" i="1">
                <a:cs typeface="Arial" charset="0"/>
              </a:rPr>
              <a:t>v</a:t>
            </a:r>
            <a:r>
              <a:rPr lang="en-US" i="1" baseline="-25000">
                <a:cs typeface="Arial" charset="0"/>
              </a:rPr>
              <a:t>as1 </a:t>
            </a:r>
            <a:r>
              <a:rPr lang="en-US">
                <a:cs typeface="Arial" charset="0"/>
              </a:rPr>
              <a:t>= 63.7 V</a:t>
            </a:r>
            <a:endParaRPr lang="el-GR" baseline="-25000">
              <a:cs typeface="Arial" charset="0"/>
            </a:endParaRPr>
          </a:p>
        </p:txBody>
      </p:sp>
      <p:sp>
        <p:nvSpPr>
          <p:cNvPr id="41779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180</a:t>
            </a:r>
            <a:r>
              <a:rPr lang="en-US" sz="3200" baseline="30000" dirty="0" smtClean="0">
                <a:solidFill>
                  <a:schemeClr val="tx1"/>
                </a:solidFill>
              </a:rPr>
              <a:t>o</a:t>
            </a:r>
            <a:r>
              <a:rPr lang="en-US" sz="3200" dirty="0" smtClean="0">
                <a:solidFill>
                  <a:schemeClr val="tx1"/>
                </a:solidFill>
              </a:rPr>
              <a:t> Voltage Source Inverter (VSI) Control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177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3675" y="914400"/>
            <a:ext cx="44799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17798" name="Object 6"/>
          <p:cNvGraphicFramePr>
            <a:graphicFrameLocks noChangeAspect="1"/>
          </p:cNvGraphicFramePr>
          <p:nvPr/>
        </p:nvGraphicFramePr>
        <p:xfrm>
          <a:off x="6172200" y="3200400"/>
          <a:ext cx="2459038" cy="657225"/>
        </p:xfrm>
        <a:graphic>
          <a:graphicData uri="http://schemas.openxmlformats.org/presentationml/2006/ole">
            <p:oleObj spid="_x0000_s96258" name="Equation" r:id="rId4" imgW="1473120" imgH="393480" progId="Equation.DSMT4">
              <p:embed/>
            </p:oleObj>
          </a:graphicData>
        </a:graphic>
      </p:graphicFrame>
      <p:sp>
        <p:nvSpPr>
          <p:cNvPr id="417799" name="Text Box 7"/>
          <p:cNvSpPr txBox="1">
            <a:spLocks noChangeArrowheads="1"/>
          </p:cNvSpPr>
          <p:nvPr/>
        </p:nvSpPr>
        <p:spPr bwMode="auto">
          <a:xfrm>
            <a:off x="2209800" y="1143000"/>
            <a:ext cx="3478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1    1      0      0      0      1     1</a:t>
            </a:r>
          </a:p>
        </p:txBody>
      </p:sp>
      <p:sp>
        <p:nvSpPr>
          <p:cNvPr id="417800" name="Text Box 8"/>
          <p:cNvSpPr txBox="1">
            <a:spLocks noChangeArrowheads="1"/>
          </p:cNvSpPr>
          <p:nvPr/>
        </p:nvSpPr>
        <p:spPr bwMode="auto">
          <a:xfrm>
            <a:off x="2209800" y="2562225"/>
            <a:ext cx="3478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0    1      1      1      0      0     0</a:t>
            </a:r>
          </a:p>
        </p:txBody>
      </p:sp>
      <p:sp>
        <p:nvSpPr>
          <p:cNvPr id="417801" name="Text Box 9"/>
          <p:cNvSpPr txBox="1">
            <a:spLocks noChangeArrowheads="1"/>
          </p:cNvSpPr>
          <p:nvPr/>
        </p:nvSpPr>
        <p:spPr bwMode="auto">
          <a:xfrm>
            <a:off x="2209800" y="3962400"/>
            <a:ext cx="34782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0    0      0      1      1      1     0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6172200" y="4038600"/>
          <a:ext cx="2459038" cy="657225"/>
        </p:xfrm>
        <a:graphic>
          <a:graphicData uri="http://schemas.openxmlformats.org/presentationml/2006/ole">
            <p:oleObj spid="_x0000_s96259" name="Equation" r:id="rId5" imgW="1473120" imgH="393480" progId="Equation.DSMT4">
              <p:embed/>
            </p:oleObj>
          </a:graphicData>
        </a:graphic>
      </p:graphicFrame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6215063" y="4829175"/>
          <a:ext cx="2459037" cy="657225"/>
        </p:xfrm>
        <a:graphic>
          <a:graphicData uri="http://schemas.openxmlformats.org/presentationml/2006/ole">
            <p:oleObj spid="_x0000_s96260" name="Equation" r:id="rId6" imgW="1473120" imgH="3934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55B89D-72EA-4626-8867-A7544235B4D7}" type="slidenum">
              <a:rPr lang="en-US"/>
              <a:pPr/>
              <a:t>29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180</a:t>
            </a:r>
            <a:r>
              <a:rPr lang="en-US" sz="3200" baseline="30000" smtClean="0"/>
              <a:t>o</a:t>
            </a:r>
            <a:r>
              <a:rPr lang="en-US" sz="3200" smtClean="0"/>
              <a:t> VSI BDC Drive in PSCAD</a:t>
            </a:r>
          </a:p>
        </p:txBody>
      </p:sp>
      <p:sp>
        <p:nvSpPr>
          <p:cNvPr id="23556" name="Text Box 7"/>
          <p:cNvSpPr txBox="1">
            <a:spLocks noChangeArrowheads="1"/>
          </p:cNvSpPr>
          <p:nvPr/>
        </p:nvSpPr>
        <p:spPr bwMode="auto">
          <a:xfrm>
            <a:off x="152400" y="6248400"/>
            <a:ext cx="2303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BDC_180_VSI.psc</a:t>
            </a:r>
          </a:p>
        </p:txBody>
      </p:sp>
      <p:pic>
        <p:nvPicPr>
          <p:cNvPr id="23557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7450138" cy="57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54B0B0-A4D3-44FE-8C95-7D4A1CE32700}" type="slidenum">
              <a:rPr lang="en-US"/>
              <a:pPr/>
              <a:t>30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180</a:t>
            </a:r>
            <a:r>
              <a:rPr lang="en-US" sz="3200" baseline="30000" smtClean="0"/>
              <a:t>o</a:t>
            </a:r>
            <a:r>
              <a:rPr lang="en-US" sz="3200" smtClean="0"/>
              <a:t> VSI Transistor Switching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152400" y="6248400"/>
            <a:ext cx="2303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BDC_180_VSI.psc</a:t>
            </a:r>
          </a:p>
        </p:txBody>
      </p:sp>
      <p:pic>
        <p:nvPicPr>
          <p:cNvPr id="24581" name="Picture 8"/>
          <p:cNvPicPr>
            <a:picLocks noChangeAspect="1" noChangeArrowheads="1"/>
          </p:cNvPicPr>
          <p:nvPr/>
        </p:nvPicPr>
        <p:blipFill>
          <a:blip r:embed="rId3" cstate="print"/>
          <a:srcRect l="-1006"/>
          <a:stretch>
            <a:fillRect/>
          </a:stretch>
        </p:blipFill>
        <p:spPr bwMode="auto">
          <a:xfrm>
            <a:off x="609600" y="1600200"/>
            <a:ext cx="7654925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08E43D-172F-42EF-A40A-8F928A476242}" type="slidenum">
              <a:rPr lang="en-US"/>
              <a:pPr/>
              <a:t>31</a:t>
            </a:fld>
            <a:endParaRPr 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180</a:t>
            </a:r>
            <a:r>
              <a:rPr lang="en-US" sz="3200" baseline="30000" smtClean="0"/>
              <a:t>o</a:t>
            </a:r>
            <a:r>
              <a:rPr lang="en-US" sz="3200" smtClean="0"/>
              <a:t> VSI BDC Drive waveforms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1676400" y="5867400"/>
            <a:ext cx="1042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start-up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5867400" y="5867400"/>
            <a:ext cx="1565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steady-state</a:t>
            </a:r>
          </a:p>
        </p:txBody>
      </p:sp>
      <p:pic>
        <p:nvPicPr>
          <p:cNvPr id="25606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412273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66800"/>
            <a:ext cx="412273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FD2DBC-0415-4D1B-914B-DBFD00929213}" type="slidenum">
              <a:rPr lang="en-US"/>
              <a:pPr/>
              <a:t>32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Sine-Triangle BDC Drive in PSCAD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152400" y="6248400"/>
            <a:ext cx="2770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BDC_sine_triangle.psc</a:t>
            </a:r>
          </a:p>
        </p:txBody>
      </p:sp>
      <p:pic>
        <p:nvPicPr>
          <p:cNvPr id="2662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685800"/>
            <a:ext cx="7450138" cy="57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D4B53D-E3DB-47A8-BEBC-47702CDEADCC}" type="slidenum">
              <a:rPr lang="en-US"/>
              <a:pPr/>
              <a:t>33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Sine-Triangle Transistor Switching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52400" y="6248400"/>
            <a:ext cx="2770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BDC_sine_triangle.psc</a:t>
            </a:r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24000"/>
            <a:ext cx="7578725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BE1929-D187-40C0-ABD9-9D1FB45D0D3F}" type="slidenum">
              <a:rPr lang="en-US"/>
              <a:pPr/>
              <a:t>34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Sine-Triangle BDC Drive waveforms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676400" y="5867400"/>
            <a:ext cx="1042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start-up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867400" y="5867400"/>
            <a:ext cx="1565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steady-state</a:t>
            </a:r>
          </a:p>
        </p:txBody>
      </p:sp>
      <p:pic>
        <p:nvPicPr>
          <p:cNvPr id="2867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066800"/>
            <a:ext cx="412273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066800"/>
            <a:ext cx="412273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53B5F9-EB91-4790-8BD7-E97C00D92183}" type="slidenum">
              <a:rPr lang="en-US"/>
              <a:pPr/>
              <a:t>35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10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BDC Steady-State and Dynamic Performance</a:t>
            </a:r>
            <a:endParaRPr lang="en-US" sz="3200" baseline="30000" smtClean="0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62000" y="1447800"/>
            <a:ext cx="7788275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Steady-state calculations are carried out by treating the </a:t>
            </a:r>
            <a:r>
              <a:rPr lang="en-US" i="1" dirty="0"/>
              <a:t>q</a:t>
            </a:r>
            <a:r>
              <a:rPr lang="en-US" dirty="0"/>
              <a:t>-</a:t>
            </a:r>
            <a:r>
              <a:rPr lang="en-US" i="1" dirty="0"/>
              <a:t>d</a:t>
            </a:r>
            <a:r>
              <a:rPr lang="en-US" dirty="0"/>
              <a:t> model as a dc circuit.</a:t>
            </a:r>
          </a:p>
          <a:p>
            <a:endParaRPr lang="en-US" dirty="0"/>
          </a:p>
          <a:p>
            <a:r>
              <a:rPr lang="en-US" dirty="0"/>
              <a:t>For low-end brushless dc machines, the transistor signals can be directly determined from low-cost Hall-effect sensors.</a:t>
            </a:r>
          </a:p>
          <a:p>
            <a:endParaRPr lang="en-US" dirty="0"/>
          </a:p>
          <a:p>
            <a:r>
              <a:rPr lang="en-US" dirty="0"/>
              <a:t>Any state variable in a simulation, including rotor speed, can be replaced by a constant value or set to an initial condition to validate the steady-state calculations.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7EEB84-72A9-45B8-A7C3-683FDDB62974}" type="slidenum">
              <a:rPr lang="en-US"/>
              <a:pPr/>
              <a:t>36</a:t>
            </a:fld>
            <a:endParaRPr lang="en-US"/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General Ac Drive System Structure</a:t>
            </a:r>
          </a:p>
        </p:txBody>
      </p:sp>
      <p:pic>
        <p:nvPicPr>
          <p:cNvPr id="32772" name="Picture 8" descr="Brushless Dc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838200"/>
            <a:ext cx="3949700" cy="574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9"/>
          <p:cNvSpPr txBox="1">
            <a:spLocks noChangeArrowheads="1"/>
          </p:cNvSpPr>
          <p:nvPr/>
        </p:nvSpPr>
        <p:spPr bwMode="auto">
          <a:xfrm>
            <a:off x="228600" y="1066800"/>
            <a:ext cx="31242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/>
            <a:r>
              <a:rPr lang="en-US" dirty="0"/>
              <a:t>PWM control</a:t>
            </a:r>
          </a:p>
          <a:p>
            <a:pPr marL="174625" indent="-174625">
              <a:buFontTx/>
              <a:buChar char="•"/>
            </a:pPr>
            <a:r>
              <a:rPr lang="en-US" dirty="0"/>
              <a:t>switch level control</a:t>
            </a:r>
          </a:p>
          <a:p>
            <a:pPr marL="174625" indent="-174625">
              <a:buFontTx/>
              <a:buChar char="•"/>
            </a:pPr>
            <a:r>
              <a:rPr lang="en-US" dirty="0" smtClean="0"/>
              <a:t>nanosecond / microsecond </a:t>
            </a:r>
            <a:r>
              <a:rPr lang="en-US" dirty="0"/>
              <a:t>time scale</a:t>
            </a:r>
          </a:p>
          <a:p>
            <a:pPr marL="174625" indent="-174625">
              <a:buFontTx/>
              <a:buChar char="•"/>
            </a:pPr>
            <a:r>
              <a:rPr lang="en-US" dirty="0"/>
              <a:t>"hardware manager"</a:t>
            </a:r>
          </a:p>
          <a:p>
            <a:pPr marL="174625" indent="-174625">
              <a:buFontTx/>
              <a:buChar char="•"/>
            </a:pPr>
            <a:r>
              <a:rPr lang="en-US" dirty="0"/>
              <a:t>usually implemented in PLD</a:t>
            </a:r>
          </a:p>
          <a:p>
            <a:pPr marL="174625" indent="-174625"/>
            <a:endParaRPr lang="en-US" dirty="0"/>
          </a:p>
          <a:p>
            <a:pPr marL="174625" indent="-174625"/>
            <a:r>
              <a:rPr lang="en-US" dirty="0"/>
              <a:t>Supervisory control</a:t>
            </a:r>
          </a:p>
          <a:p>
            <a:pPr marL="174625" indent="-174625">
              <a:buFontTx/>
              <a:buChar char="•"/>
            </a:pPr>
            <a:r>
              <a:rPr lang="en-US" dirty="0"/>
              <a:t>overall drive system control</a:t>
            </a:r>
          </a:p>
          <a:p>
            <a:pPr marL="174625" indent="-174625">
              <a:buFontTx/>
              <a:buChar char="•"/>
            </a:pPr>
            <a:r>
              <a:rPr lang="en-US" dirty="0" smtClean="0"/>
              <a:t>microsecond time </a:t>
            </a:r>
            <a:r>
              <a:rPr lang="en-US" dirty="0"/>
              <a:t>scale</a:t>
            </a:r>
          </a:p>
          <a:p>
            <a:pPr marL="174625" indent="-174625">
              <a:buFontTx/>
              <a:buChar char="•"/>
            </a:pPr>
            <a:r>
              <a:rPr lang="en-US" dirty="0"/>
              <a:t>"application manager"</a:t>
            </a:r>
          </a:p>
          <a:p>
            <a:pPr marL="174625" indent="-174625">
              <a:buFontTx/>
              <a:buChar char="•"/>
            </a:pPr>
            <a:r>
              <a:rPr lang="en-US" dirty="0"/>
              <a:t>usually implemented in DSP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E0CE44-CC47-4FFB-AB1D-355D68718024}" type="slidenum">
              <a:rPr lang="en-US"/>
              <a:pPr/>
              <a:t>37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685800"/>
          </a:xfrm>
        </p:spPr>
        <p:txBody>
          <a:bodyPr/>
          <a:lstStyle/>
          <a:p>
            <a:pPr eaLnBrk="1" hangingPunct="1"/>
            <a:r>
              <a:rPr lang="en-US" sz="3200" smtClean="0"/>
              <a:t>Brushless Dc Drive with Current Regulation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334000" y="1219200"/>
            <a:ext cx="354969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66688" indent="-166688">
              <a:buFontTx/>
              <a:buChar char="•"/>
            </a:pPr>
            <a:r>
              <a:rPr lang="en-US" dirty="0"/>
              <a:t>PMSM motor</a:t>
            </a:r>
          </a:p>
          <a:p>
            <a:pPr marL="166688" indent="-166688">
              <a:buFontTx/>
              <a:buChar char="•"/>
            </a:pPr>
            <a:r>
              <a:rPr lang="en-US" dirty="0"/>
              <a:t>hysteresis modulation</a:t>
            </a:r>
          </a:p>
          <a:p>
            <a:pPr marL="166688" indent="-166688">
              <a:buFontTx/>
              <a:buChar char="•"/>
            </a:pPr>
            <a:r>
              <a:rPr lang="en-US" dirty="0"/>
              <a:t>current </a:t>
            </a:r>
            <a:r>
              <a:rPr lang="en-US" dirty="0" smtClean="0"/>
              <a:t>regulation with </a:t>
            </a:r>
            <a:r>
              <a:rPr lang="en-US" i="1" dirty="0" err="1">
                <a:latin typeface="Symbol" pitchFamily="18" charset="2"/>
              </a:rPr>
              <a:t>f</a:t>
            </a:r>
            <a:r>
              <a:rPr lang="en-US" i="1" baseline="-25000" dirty="0" err="1"/>
              <a:t>i</a:t>
            </a:r>
            <a:r>
              <a:rPr lang="en-US" dirty="0"/>
              <a:t> = 0</a:t>
            </a:r>
          </a:p>
          <a:p>
            <a:pPr marL="166688" indent="-166688">
              <a:buFontTx/>
              <a:buChar char="•"/>
            </a:pPr>
            <a:r>
              <a:rPr lang="en-US" dirty="0"/>
              <a:t>speed control: PI</a:t>
            </a:r>
          </a:p>
          <a:p>
            <a:pPr marL="166688" indent="-166688">
              <a:buFontTx/>
              <a:buChar char="•"/>
            </a:pPr>
            <a:r>
              <a:rPr lang="en-US" dirty="0"/>
              <a:t>vehicle system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334000" y="3124200"/>
            <a:ext cx="29626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see book Figure 14.12-1</a:t>
            </a:r>
            <a:endParaRPr lang="en-US" dirty="0"/>
          </a:p>
        </p:txBody>
      </p:sp>
      <p:pic>
        <p:nvPicPr>
          <p:cNvPr id="7" name="Picture 6" descr="BDC Drives Figures.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378" y="883920"/>
            <a:ext cx="4065422" cy="5745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7586B4-11A4-49CA-ABE6-CD5A2287379E}" type="slidenum">
              <a:rPr lang="en-US"/>
              <a:pPr/>
              <a:t>38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3237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Vehicle Calculations</a:t>
            </a:r>
          </a:p>
        </p:txBody>
      </p:sp>
      <p:pic>
        <p:nvPicPr>
          <p:cNvPr id="36868" name="Picture 8"/>
          <p:cNvPicPr>
            <a:picLocks noChangeAspect="1" noChangeArrowheads="1"/>
          </p:cNvPicPr>
          <p:nvPr/>
        </p:nvPicPr>
        <p:blipFill>
          <a:blip r:embed="rId3" cstate="print"/>
          <a:srcRect b="-4233"/>
          <a:stretch>
            <a:fillRect/>
          </a:stretch>
        </p:blipFill>
        <p:spPr bwMode="auto">
          <a:xfrm>
            <a:off x="1600200" y="1295400"/>
            <a:ext cx="56038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BC8F-0CC6-4A05-A85E-1AC8B2AE5966}" type="slidenum">
              <a:rPr lang="en-US"/>
              <a:pPr/>
              <a:t>3</a:t>
            </a:fld>
            <a:endParaRPr lang="en-US"/>
          </a:p>
        </p:txBody>
      </p:sp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1143000" y="1143000"/>
            <a:ext cx="15231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duty </a:t>
            </a:r>
            <a:r>
              <a:rPr lang="en-US" dirty="0"/>
              <a:t>cycles </a:t>
            </a:r>
          </a:p>
        </p:txBody>
      </p:sp>
      <p:graphicFrame>
        <p:nvGraphicFramePr>
          <p:cNvPr id="222213" name="Object 5"/>
          <p:cNvGraphicFramePr>
            <a:graphicFrameLocks noChangeAspect="1"/>
          </p:cNvGraphicFramePr>
          <p:nvPr/>
        </p:nvGraphicFramePr>
        <p:xfrm>
          <a:off x="1322387" y="1676400"/>
          <a:ext cx="2882900" cy="657225"/>
        </p:xfrm>
        <a:graphic>
          <a:graphicData uri="http://schemas.openxmlformats.org/presentationml/2006/ole">
            <p:oleObj spid="_x0000_s100355" name="Equation" r:id="rId4" imgW="1726920" imgH="393480" progId="Equation.DSMT4">
              <p:embed/>
            </p:oleObj>
          </a:graphicData>
        </a:graphic>
      </p:graphicFrame>
      <p:graphicFrame>
        <p:nvGraphicFramePr>
          <p:cNvPr id="222214" name="Object 6"/>
          <p:cNvGraphicFramePr>
            <a:graphicFrameLocks noChangeAspect="1"/>
          </p:cNvGraphicFramePr>
          <p:nvPr/>
        </p:nvGraphicFramePr>
        <p:xfrm>
          <a:off x="1295400" y="2460625"/>
          <a:ext cx="3498850" cy="720725"/>
        </p:xfrm>
        <a:graphic>
          <a:graphicData uri="http://schemas.openxmlformats.org/presentationml/2006/ole">
            <p:oleObj spid="_x0000_s100356" name="Equation" r:id="rId5" imgW="2095200" imgH="431640" progId="Equation.DSMT4">
              <p:embed/>
            </p:oleObj>
          </a:graphicData>
        </a:graphic>
      </p:graphicFrame>
      <p:graphicFrame>
        <p:nvGraphicFramePr>
          <p:cNvPr id="222215" name="Object 7"/>
          <p:cNvGraphicFramePr>
            <a:graphicFrameLocks noChangeAspect="1"/>
          </p:cNvGraphicFramePr>
          <p:nvPr/>
        </p:nvGraphicFramePr>
        <p:xfrm>
          <a:off x="1311275" y="3376613"/>
          <a:ext cx="3498850" cy="720725"/>
        </p:xfrm>
        <a:graphic>
          <a:graphicData uri="http://schemas.openxmlformats.org/presentationml/2006/ole">
            <p:oleObj spid="_x0000_s100357" name="Equation" r:id="rId6" imgW="2095200" imgH="431640" progId="Equation.DSMT4">
              <p:embed/>
            </p:oleObj>
          </a:graphicData>
        </a:graphic>
      </p:graphicFrame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57200" y="152400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Sine-Triangle Modulation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0360" name="Object 8"/>
          <p:cNvGraphicFramePr>
            <a:graphicFrameLocks noChangeAspect="1"/>
          </p:cNvGraphicFramePr>
          <p:nvPr/>
        </p:nvGraphicFramePr>
        <p:xfrm>
          <a:off x="5867400" y="1676400"/>
          <a:ext cx="1868488" cy="700088"/>
        </p:xfrm>
        <a:graphic>
          <a:graphicData uri="http://schemas.openxmlformats.org/presentationml/2006/ole">
            <p:oleObj spid="_x0000_s100360" name="Equation" r:id="rId7" imgW="1117440" imgH="419040" progId="Equation.DSMT4">
              <p:embed/>
            </p:oleObj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715000" y="1143000"/>
            <a:ext cx="2124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modulation index</a:t>
            </a:r>
            <a:endParaRPr lang="en-US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715000" y="3429000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electrical angle</a:t>
            </a:r>
            <a:endParaRPr lang="en-US" dirty="0"/>
          </a:p>
        </p:txBody>
      </p:sp>
      <p:graphicFrame>
        <p:nvGraphicFramePr>
          <p:cNvPr id="100361" name="Object 9"/>
          <p:cNvGraphicFramePr>
            <a:graphicFrameLocks noChangeAspect="1"/>
          </p:cNvGraphicFramePr>
          <p:nvPr/>
        </p:nvGraphicFramePr>
        <p:xfrm>
          <a:off x="5843587" y="4043423"/>
          <a:ext cx="1166813" cy="381000"/>
        </p:xfrm>
        <a:graphic>
          <a:graphicData uri="http://schemas.openxmlformats.org/presentationml/2006/ole">
            <p:oleObj spid="_x0000_s100361" name="Equation" r:id="rId8" imgW="698400" imgH="228600" progId="Equation.DSMT4">
              <p:embed/>
            </p:oleObj>
          </a:graphicData>
        </a:graphic>
      </p:graphicFrame>
      <p:graphicFrame>
        <p:nvGraphicFramePr>
          <p:cNvPr id="100362" name="Object 10"/>
          <p:cNvGraphicFramePr>
            <a:graphicFrameLocks noChangeAspect="1"/>
          </p:cNvGraphicFramePr>
          <p:nvPr/>
        </p:nvGraphicFramePr>
        <p:xfrm>
          <a:off x="5791200" y="2514600"/>
          <a:ext cx="1074738" cy="704850"/>
        </p:xfrm>
        <a:graphic>
          <a:graphicData uri="http://schemas.openxmlformats.org/presentationml/2006/ole">
            <p:oleObj spid="_x0000_s100362" name="Equation" r:id="rId9" imgW="63468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8B47FD-338D-49DB-823C-E0B49637C3C2}" type="slidenum">
              <a:rPr lang="en-US"/>
              <a:pPr/>
              <a:t>39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94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Steady-State Vehicle Calculations</a:t>
            </a:r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71600"/>
            <a:ext cx="7340600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EA1182-548D-444A-AA5C-9D76DD1BB9E9}" type="slidenum">
              <a:rPr lang="en-US"/>
              <a:pPr/>
              <a:t>40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Permanent-Magnet Ac Machine Calculations</a:t>
            </a:r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38200"/>
            <a:ext cx="5151437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E13046-F246-4AAF-89C5-B15CB7DD7023}" type="slidenum">
              <a:rPr lang="en-US"/>
              <a:pPr/>
              <a:t>41</a:t>
            </a:fld>
            <a:endParaRPr lang="en-US"/>
          </a:p>
        </p:txBody>
      </p:sp>
      <p:pic>
        <p:nvPicPr>
          <p:cNvPr id="41987" name="Picture 2" descr="Overhead Figures"/>
          <p:cNvPicPr>
            <a:picLocks noChangeAspect="1" noChangeArrowheads="1"/>
          </p:cNvPicPr>
          <p:nvPr/>
        </p:nvPicPr>
        <p:blipFill>
          <a:blip r:embed="rId3" cstate="print"/>
          <a:srcRect l="-1369" t="-1250" r="-1283" b="-1224"/>
          <a:stretch>
            <a:fillRect/>
          </a:stretch>
        </p:blipFill>
        <p:spPr bwMode="auto">
          <a:xfrm>
            <a:off x="1828800" y="457200"/>
            <a:ext cx="5715000" cy="6248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C0A7E2-1B2B-4D96-AD69-585D1E3E2885}" type="slidenum">
              <a:rPr lang="en-US"/>
              <a:pPr/>
              <a:t>42</a:t>
            </a:fld>
            <a:endParaRPr lang="en-US"/>
          </a:p>
        </p:txBody>
      </p:sp>
      <p:pic>
        <p:nvPicPr>
          <p:cNvPr id="43011" name="Picture 2" descr="Overhead Figures"/>
          <p:cNvPicPr>
            <a:picLocks noChangeAspect="1" noChangeArrowheads="1"/>
          </p:cNvPicPr>
          <p:nvPr/>
        </p:nvPicPr>
        <p:blipFill>
          <a:blip r:embed="rId3" cstate="print"/>
          <a:srcRect l="-1363" t="-1251" r="-795" b="-1303"/>
          <a:stretch>
            <a:fillRect/>
          </a:stretch>
        </p:blipFill>
        <p:spPr bwMode="auto">
          <a:xfrm>
            <a:off x="1905000" y="381000"/>
            <a:ext cx="5715000" cy="6248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960D071-CC2A-44B4-A850-13EDEC1A1D8F}" type="slidenum">
              <a:rPr lang="en-US"/>
              <a:pPr/>
              <a:t>43</a:t>
            </a:fld>
            <a:endParaRPr lang="en-US"/>
          </a:p>
        </p:txBody>
      </p:sp>
      <p:pic>
        <p:nvPicPr>
          <p:cNvPr id="44035" name="Picture 2" descr="Overhead Figures"/>
          <p:cNvPicPr>
            <a:picLocks noChangeAspect="1" noChangeArrowheads="1"/>
          </p:cNvPicPr>
          <p:nvPr/>
        </p:nvPicPr>
        <p:blipFill>
          <a:blip r:embed="rId3" cstate="print"/>
          <a:srcRect l="-1369" t="-1250" r="-1283" b="-1224"/>
          <a:stretch>
            <a:fillRect/>
          </a:stretch>
        </p:blipFill>
        <p:spPr bwMode="auto">
          <a:xfrm>
            <a:off x="1828800" y="381000"/>
            <a:ext cx="5715000" cy="6248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F2EC31-3E31-4C2D-B4C6-26A5682E8C50}" type="slidenum">
              <a:rPr lang="en-US"/>
              <a:pPr/>
              <a:t>44</a:t>
            </a:fld>
            <a:endParaRPr lang="en-US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10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Current-Regulated Drive with Speed Control</a:t>
            </a:r>
            <a:endParaRPr lang="en-US" sz="3200" baseline="30000" smtClean="0"/>
          </a:p>
        </p:txBody>
      </p:sp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822325" y="1535113"/>
            <a:ext cx="763587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 effective brushless dc drive was created by using hysteresis current-regulated PWM.</a:t>
            </a:r>
          </a:p>
          <a:p>
            <a:endParaRPr lang="en-US"/>
          </a:p>
          <a:p>
            <a:r>
              <a:rPr lang="en-US"/>
              <a:t>Steady-state and dynamic simulation show the effectiveness of the control.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D18A42-4C1B-4AAE-B455-D29056AF9416}" type="slidenum">
              <a:rPr lang="en-US"/>
              <a:pPr/>
              <a:t>45</a:t>
            </a:fld>
            <a:endParaRPr 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685800"/>
          </a:xfrm>
        </p:spPr>
        <p:txBody>
          <a:bodyPr/>
          <a:lstStyle/>
          <a:p>
            <a:pPr eaLnBrk="1" hangingPunct="1"/>
            <a:r>
              <a:rPr lang="en-US" sz="3200" smtClean="0"/>
              <a:t>Brushless Dc Drive with Voltage Source PWM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5410200" y="1219200"/>
            <a:ext cx="3138488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66688" indent="-166688">
              <a:buFontTx/>
              <a:buChar char="•"/>
            </a:pPr>
            <a:r>
              <a:rPr lang="en-US" dirty="0"/>
              <a:t>PMSM motor</a:t>
            </a:r>
          </a:p>
          <a:p>
            <a:pPr marL="166688" indent="-166688">
              <a:buFontTx/>
              <a:buChar char="•"/>
            </a:pPr>
            <a:r>
              <a:rPr lang="en-US" dirty="0"/>
              <a:t>sine-triangle modulation</a:t>
            </a:r>
          </a:p>
          <a:p>
            <a:pPr marL="166688" indent="-166688">
              <a:buFontTx/>
              <a:buChar char="•"/>
            </a:pPr>
            <a:r>
              <a:rPr lang="en-US" dirty="0"/>
              <a:t>voltage regulation: </a:t>
            </a:r>
            <a:r>
              <a:rPr lang="en-US" i="1" dirty="0">
                <a:latin typeface="Symbol" pitchFamily="18" charset="2"/>
              </a:rPr>
              <a:t>f</a:t>
            </a:r>
            <a:r>
              <a:rPr lang="en-US" i="1" baseline="-25000" dirty="0"/>
              <a:t>v</a:t>
            </a:r>
            <a:r>
              <a:rPr lang="en-US" dirty="0"/>
              <a:t> = 0</a:t>
            </a:r>
          </a:p>
          <a:p>
            <a:pPr marL="166688" indent="-166688">
              <a:buFontTx/>
              <a:buChar char="•"/>
            </a:pPr>
            <a:r>
              <a:rPr lang="en-US" dirty="0"/>
              <a:t>speed control: PI</a:t>
            </a:r>
          </a:p>
          <a:p>
            <a:pPr marL="166688" indent="-166688">
              <a:buFontTx/>
              <a:buChar char="•"/>
            </a:pPr>
            <a:r>
              <a:rPr lang="en-US" dirty="0"/>
              <a:t>vehicle system</a:t>
            </a:r>
          </a:p>
        </p:txBody>
      </p:sp>
      <p:pic>
        <p:nvPicPr>
          <p:cNvPr id="6" name="Picture 5" descr="BDC Drives Figures.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883920"/>
            <a:ext cx="3946550" cy="5745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DECF9D-ED7A-47A7-B408-23BAE372E7EB}" type="slidenum">
              <a:rPr lang="en-US"/>
              <a:pPr/>
              <a:t>46</a:t>
            </a:fld>
            <a:endParaRPr lang="en-US"/>
          </a:p>
        </p:txBody>
      </p:sp>
      <p:sp>
        <p:nvSpPr>
          <p:cNvPr id="7174" name="Text Box 3"/>
          <p:cNvSpPr txBox="1">
            <a:spLocks noChangeArrowheads="1"/>
          </p:cNvSpPr>
          <p:nvPr/>
        </p:nvSpPr>
        <p:spPr bwMode="auto">
          <a:xfrm>
            <a:off x="2057400" y="3429000"/>
            <a:ext cx="436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effectively makes                but           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4310063" y="3408363"/>
          <a:ext cx="741362" cy="401637"/>
        </p:xfrm>
        <a:graphic>
          <a:graphicData uri="http://schemas.openxmlformats.org/presentationml/2006/ole">
            <p:oleObj spid="_x0000_s7170" name="Equation" r:id="rId3" imgW="444240" imgH="241200" progId="Equation.3">
              <p:embed/>
            </p:oleObj>
          </a:graphicData>
        </a:graphic>
      </p:graphicFrame>
      <p:graphicFrame>
        <p:nvGraphicFramePr>
          <p:cNvPr id="7171" name="Object 5"/>
          <p:cNvGraphicFramePr>
            <a:graphicFrameLocks noChangeAspect="1"/>
          </p:cNvGraphicFramePr>
          <p:nvPr/>
        </p:nvGraphicFramePr>
        <p:xfrm>
          <a:off x="5735638" y="3408363"/>
          <a:ext cx="741362" cy="401637"/>
        </p:xfrm>
        <a:graphic>
          <a:graphicData uri="http://schemas.openxmlformats.org/presentationml/2006/ole">
            <p:oleObj spid="_x0000_s7171" name="Equation" r:id="rId4" imgW="444307" imgH="241195" progId="Equation.3">
              <p:embed/>
            </p:oleObj>
          </a:graphicData>
        </a:graphic>
      </p:graphicFrame>
      <p:sp>
        <p:nvSpPr>
          <p:cNvPr id="717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chemeClr val="tx1"/>
                </a:solidFill>
              </a:rPr>
              <a:t>Voltage Control: </a:t>
            </a:r>
            <a:r>
              <a:rPr lang="en-US" sz="3200" i="1" smtClean="0">
                <a:solidFill>
                  <a:schemeClr val="tx1"/>
                </a:solidFill>
              </a:rPr>
              <a:t>q</a:t>
            </a:r>
            <a:r>
              <a:rPr lang="en-US" sz="3200" smtClean="0">
                <a:solidFill>
                  <a:schemeClr val="tx1"/>
                </a:solidFill>
              </a:rPr>
              <a:t>-Axis</a:t>
            </a:r>
          </a:p>
        </p:txBody>
      </p:sp>
      <p:pic>
        <p:nvPicPr>
          <p:cNvPr id="7176" name="Picture 7" descr="Brushless Dc Figur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1676400"/>
            <a:ext cx="5046663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057400" y="3943290"/>
            <a:ext cx="33137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see book Figure 14.7-1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86CB8B-E1C6-486B-8B08-68F5FB55EE83}" type="slidenum">
              <a:rPr lang="en-US"/>
              <a:pPr/>
              <a:t>47</a:t>
            </a:fld>
            <a:endParaRPr 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/>
          <a:lstStyle/>
          <a:p>
            <a:pPr eaLnBrk="1" hangingPunct="1"/>
            <a:r>
              <a:rPr lang="en-US" sz="3000" dirty="0" smtClean="0"/>
              <a:t>Permanent-Magnet Ac Machine Calculations (</a:t>
            </a:r>
            <a:r>
              <a:rPr lang="en-US" sz="3000" i="1" dirty="0" smtClean="0">
                <a:latin typeface="Symbol" pitchFamily="18" charset="2"/>
              </a:rPr>
              <a:t>f</a:t>
            </a:r>
            <a:r>
              <a:rPr lang="en-US" sz="3000" i="1" baseline="-25000" dirty="0" smtClean="0"/>
              <a:t>v</a:t>
            </a:r>
            <a:r>
              <a:rPr lang="en-US" sz="3000" baseline="-25000" dirty="0" smtClean="0"/>
              <a:t> </a:t>
            </a:r>
            <a:r>
              <a:rPr lang="en-US" sz="3000" dirty="0" smtClean="0"/>
              <a:t>= 0)</a:t>
            </a:r>
          </a:p>
        </p:txBody>
      </p:sp>
      <p:pic>
        <p:nvPicPr>
          <p:cNvPr id="3031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98513"/>
            <a:ext cx="4578350" cy="605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F2889F-F1BD-4E8B-BC0E-85E2458FE514}" type="slidenum">
              <a:rPr lang="en-US"/>
              <a:pPr/>
              <a:t>48</a:t>
            </a:fld>
            <a:endParaRPr lang="en-US"/>
          </a:p>
        </p:txBody>
      </p:sp>
      <p:pic>
        <p:nvPicPr>
          <p:cNvPr id="48131" name="Picture 2" descr="Overhead Figures"/>
          <p:cNvPicPr>
            <a:picLocks noChangeAspect="1" noChangeArrowheads="1"/>
          </p:cNvPicPr>
          <p:nvPr/>
        </p:nvPicPr>
        <p:blipFill>
          <a:blip r:embed="rId3" cstate="print"/>
          <a:srcRect l="-1396" t="-1312" r="-1920" b="-1094"/>
          <a:stretch>
            <a:fillRect/>
          </a:stretch>
        </p:blipFill>
        <p:spPr bwMode="auto">
          <a:xfrm>
            <a:off x="1752600" y="457200"/>
            <a:ext cx="5638800" cy="5943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4900B-96CD-4CB3-A2E0-B00FA3BC6C04}" type="slidenum">
              <a:rPr lang="en-US"/>
              <a:pPr/>
              <a:t>4</a:t>
            </a:fld>
            <a:endParaRPr lang="en-US"/>
          </a:p>
        </p:txBody>
      </p:sp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228600" y="914400"/>
            <a:ext cx="8782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Compare  </a:t>
            </a:r>
            <a:r>
              <a:rPr lang="en-US" i="1"/>
              <a:t>d</a:t>
            </a:r>
            <a:r>
              <a:rPr lang="en-US" i="1" baseline="-25000"/>
              <a:t>a</a:t>
            </a:r>
            <a:r>
              <a:rPr lang="en-US"/>
              <a:t>, </a:t>
            </a:r>
            <a:r>
              <a:rPr lang="en-US" i="1"/>
              <a:t>d</a:t>
            </a:r>
            <a:r>
              <a:rPr lang="en-US" i="1" baseline="-25000"/>
              <a:t>b</a:t>
            </a:r>
            <a:r>
              <a:rPr lang="en-US"/>
              <a:t>, and </a:t>
            </a:r>
            <a:r>
              <a:rPr lang="en-US" i="1"/>
              <a:t>d</a:t>
            </a:r>
            <a:r>
              <a:rPr lang="en-US" i="1" baseline="-25000"/>
              <a:t>c</a:t>
            </a:r>
            <a:r>
              <a:rPr lang="en-US"/>
              <a:t> to a high-frequency triangle wave (period </a:t>
            </a:r>
            <a:r>
              <a:rPr lang="en-US" i="1"/>
              <a:t>T</a:t>
            </a:r>
            <a:r>
              <a:rPr lang="en-US" i="1" baseline="-25000"/>
              <a:t>sw</a:t>
            </a:r>
            <a:r>
              <a:rPr lang="en-US"/>
              <a:t> = 1/</a:t>
            </a:r>
            <a:r>
              <a:rPr lang="en-US" i="1"/>
              <a:t>f</a:t>
            </a:r>
            <a:r>
              <a:rPr lang="en-US" i="1" baseline="-25000"/>
              <a:t>sw</a:t>
            </a:r>
            <a:r>
              <a:rPr lang="en-US"/>
              <a:t>)</a:t>
            </a: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1143000" y="5994400"/>
            <a:ext cx="564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Typically 2kHz </a:t>
            </a:r>
            <a:r>
              <a:rPr lang="en-US">
                <a:cs typeface="Arial" charset="0"/>
              </a:rPr>
              <a:t>≤</a:t>
            </a:r>
            <a:r>
              <a:rPr lang="en-US"/>
              <a:t> </a:t>
            </a:r>
            <a:r>
              <a:rPr lang="en-US" i="1"/>
              <a:t>f</a:t>
            </a:r>
            <a:r>
              <a:rPr lang="en-US" i="1" baseline="-25000"/>
              <a:t>sw</a:t>
            </a:r>
            <a:r>
              <a:rPr lang="en-US"/>
              <a:t> ≤ 20kHz  for industrial drives</a:t>
            </a:r>
          </a:p>
        </p:txBody>
      </p:sp>
      <p:sp>
        <p:nvSpPr>
          <p:cNvPr id="22426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 dirty="0"/>
              <a:t>Sine-Triangle Modulation</a:t>
            </a:r>
          </a:p>
        </p:txBody>
      </p:sp>
      <p:sp>
        <p:nvSpPr>
          <p:cNvPr id="224261" name="Text Box 5"/>
          <p:cNvSpPr txBox="1">
            <a:spLocks noChangeArrowheads="1"/>
          </p:cNvSpPr>
          <p:nvPr/>
        </p:nvSpPr>
        <p:spPr bwMode="auto">
          <a:xfrm>
            <a:off x="762000" y="1447800"/>
            <a:ext cx="1851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switching rules</a:t>
            </a:r>
          </a:p>
        </p:txBody>
      </p:sp>
      <p:graphicFrame>
        <p:nvGraphicFramePr>
          <p:cNvPr id="224262" name="Object 6"/>
          <p:cNvGraphicFramePr>
            <a:graphicFrameLocks noChangeAspect="1"/>
          </p:cNvGraphicFramePr>
          <p:nvPr>
            <p:ph/>
          </p:nvPr>
        </p:nvGraphicFramePr>
        <p:xfrm>
          <a:off x="914400" y="2133600"/>
          <a:ext cx="1481138" cy="722313"/>
        </p:xfrm>
        <a:graphic>
          <a:graphicData uri="http://schemas.openxmlformats.org/presentationml/2006/ole">
            <p:oleObj spid="_x0000_s101378" name="Equation" r:id="rId4" imgW="990360" imgH="482400" progId="Equation.DSMT4">
              <p:embed/>
            </p:oleObj>
          </a:graphicData>
        </a:graphic>
      </p:graphicFrame>
      <p:graphicFrame>
        <p:nvGraphicFramePr>
          <p:cNvPr id="224263" name="Object 7"/>
          <p:cNvGraphicFramePr>
            <a:graphicFrameLocks noChangeAspect="1"/>
          </p:cNvGraphicFramePr>
          <p:nvPr/>
        </p:nvGraphicFramePr>
        <p:xfrm>
          <a:off x="904875" y="3124200"/>
          <a:ext cx="1500188" cy="722313"/>
        </p:xfrm>
        <a:graphic>
          <a:graphicData uri="http://schemas.openxmlformats.org/presentationml/2006/ole">
            <p:oleObj spid="_x0000_s101379" name="Equation" r:id="rId5" imgW="1002960" imgH="482400" progId="Equation.DSMT4">
              <p:embed/>
            </p:oleObj>
          </a:graphicData>
        </a:graphic>
      </p:graphicFrame>
      <p:graphicFrame>
        <p:nvGraphicFramePr>
          <p:cNvPr id="224264" name="Object 8"/>
          <p:cNvGraphicFramePr>
            <a:graphicFrameLocks noChangeAspect="1"/>
          </p:cNvGraphicFramePr>
          <p:nvPr/>
        </p:nvGraphicFramePr>
        <p:xfrm>
          <a:off x="904875" y="4038600"/>
          <a:ext cx="1500188" cy="722313"/>
        </p:xfrm>
        <a:graphic>
          <a:graphicData uri="http://schemas.openxmlformats.org/presentationml/2006/ole">
            <p:oleObj spid="_x0000_s101380" name="Equation" r:id="rId6" imgW="1002960" imgH="482400" progId="Equation.DSMT4">
              <p:embed/>
            </p:oleObj>
          </a:graphicData>
        </a:graphic>
      </p:graphicFrame>
      <p:pic>
        <p:nvPicPr>
          <p:cNvPr id="22426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1447800"/>
            <a:ext cx="4543425" cy="4476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D9735F-27B0-41D3-997F-6E7B10C63486}" type="slidenum">
              <a:rPr lang="en-US"/>
              <a:pPr/>
              <a:t>49</a:t>
            </a:fld>
            <a:endParaRPr lang="en-US"/>
          </a:p>
        </p:txBody>
      </p:sp>
      <p:pic>
        <p:nvPicPr>
          <p:cNvPr id="49155" name="Picture 2" descr="Overhead Figures"/>
          <p:cNvPicPr>
            <a:picLocks noChangeAspect="1" noChangeArrowheads="1"/>
          </p:cNvPicPr>
          <p:nvPr/>
        </p:nvPicPr>
        <p:blipFill>
          <a:blip r:embed="rId3" cstate="print"/>
          <a:srcRect l="-1418" t="-1306" r="-650" b="-545"/>
          <a:stretch>
            <a:fillRect/>
          </a:stretch>
        </p:blipFill>
        <p:spPr bwMode="auto">
          <a:xfrm>
            <a:off x="1752600" y="533400"/>
            <a:ext cx="5486400" cy="5943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675C05-DCF4-451C-A1F5-430D01D8AF52}" type="slidenum">
              <a:rPr lang="en-US"/>
              <a:pPr/>
              <a:t>50</a:t>
            </a:fld>
            <a:endParaRPr lang="en-US"/>
          </a:p>
        </p:txBody>
      </p:sp>
      <p:pic>
        <p:nvPicPr>
          <p:cNvPr id="50179" name="Picture 2" descr="Overhead Figures"/>
          <p:cNvPicPr>
            <a:picLocks noChangeAspect="1" noChangeArrowheads="1"/>
          </p:cNvPicPr>
          <p:nvPr/>
        </p:nvPicPr>
        <p:blipFill>
          <a:blip r:embed="rId3" cstate="print"/>
          <a:srcRect l="-1421" t="-1299" r="-829" b="-1326"/>
          <a:stretch>
            <a:fillRect/>
          </a:stretch>
        </p:blipFill>
        <p:spPr bwMode="auto">
          <a:xfrm>
            <a:off x="1752600" y="381000"/>
            <a:ext cx="5486400" cy="6019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8BE5EA-631B-4ACB-9AF0-8D44B6B64FB9}" type="slidenum">
              <a:rPr lang="en-US"/>
              <a:pPr/>
              <a:t>51</a:t>
            </a:fld>
            <a:endParaRPr lang="en-US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511175" y="1589088"/>
          <a:ext cx="4471988" cy="719137"/>
        </p:xfrm>
        <a:graphic>
          <a:graphicData uri="http://schemas.openxmlformats.org/presentationml/2006/ole">
            <p:oleObj spid="_x0000_s8194" name="Equation" r:id="rId3" imgW="2679480" imgH="431640" progId="Equation.DSMT4">
              <p:embed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522288" y="2274888"/>
          <a:ext cx="3667125" cy="719137"/>
        </p:xfrm>
        <a:graphic>
          <a:graphicData uri="http://schemas.openxmlformats.org/presentationml/2006/ole">
            <p:oleObj spid="_x0000_s8195" name="Equation" r:id="rId4" imgW="2197080" imgH="431640" progId="Equation.DSMT4">
              <p:embed/>
            </p:oleObj>
          </a:graphicData>
        </a:graphic>
      </p:graphicFrame>
      <p:sp>
        <p:nvSpPr>
          <p:cNvPr id="820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sz="3200" smtClean="0"/>
              <a:t>Compensation Control</a:t>
            </a:r>
          </a:p>
        </p:txBody>
      </p:sp>
      <p:graphicFrame>
        <p:nvGraphicFramePr>
          <p:cNvPr id="8196" name="Object 6"/>
          <p:cNvGraphicFramePr>
            <a:graphicFrameLocks noChangeAspect="1"/>
          </p:cNvGraphicFramePr>
          <p:nvPr/>
        </p:nvGraphicFramePr>
        <p:xfrm>
          <a:off x="450850" y="3795713"/>
          <a:ext cx="2524125" cy="700087"/>
        </p:xfrm>
        <a:graphic>
          <a:graphicData uri="http://schemas.openxmlformats.org/presentationml/2006/ole">
            <p:oleObj spid="_x0000_s8196" name="Equation" r:id="rId5" imgW="1511280" imgH="419040" progId="Equation.3">
              <p:embed/>
            </p:oleObj>
          </a:graphicData>
        </a:graphic>
      </p:graphicFrame>
      <p:graphicFrame>
        <p:nvGraphicFramePr>
          <p:cNvPr id="8197" name="Object 7"/>
          <p:cNvGraphicFramePr>
            <a:graphicFrameLocks noChangeAspect="1"/>
          </p:cNvGraphicFramePr>
          <p:nvPr/>
        </p:nvGraphicFramePr>
        <p:xfrm>
          <a:off x="390525" y="4560888"/>
          <a:ext cx="1293813" cy="763587"/>
        </p:xfrm>
        <a:graphic>
          <a:graphicData uri="http://schemas.openxmlformats.org/presentationml/2006/ole">
            <p:oleObj spid="_x0000_s8197" name="Equation" r:id="rId6" imgW="774360" imgH="457200" progId="Equation.3">
              <p:embed/>
            </p:oleObj>
          </a:graphicData>
        </a:graphic>
      </p:graphicFrame>
      <p:graphicFrame>
        <p:nvGraphicFramePr>
          <p:cNvPr id="8198" name="Object 8"/>
          <p:cNvGraphicFramePr>
            <a:graphicFrameLocks noChangeAspect="1"/>
          </p:cNvGraphicFramePr>
          <p:nvPr/>
        </p:nvGraphicFramePr>
        <p:xfrm>
          <a:off x="390525" y="5322888"/>
          <a:ext cx="1824038" cy="847725"/>
        </p:xfrm>
        <a:graphic>
          <a:graphicData uri="http://schemas.openxmlformats.org/presentationml/2006/ole">
            <p:oleObj spid="_x0000_s8198" name="Equation" r:id="rId7" imgW="1091880" imgH="507960" progId="Equation.3">
              <p:embed/>
            </p:oleObj>
          </a:graphicData>
        </a:graphic>
      </p:graphicFrame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304800" y="1011237"/>
            <a:ext cx="6697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determine commanded voltage from commanded currents</a:t>
            </a:r>
          </a:p>
        </p:txBody>
      </p:sp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304800" y="3276600"/>
            <a:ext cx="7661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compute duty cycle and phase shift, apply sine-triangle modulation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836451" y="1752600"/>
            <a:ext cx="10390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(14A-1)</a:t>
            </a:r>
            <a:endParaRPr lang="en-US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836451" y="2419290"/>
            <a:ext cx="10390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(14A-2)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6DF420-8204-49A6-B505-094F908B4E9B}" type="slidenum">
              <a:rPr lang="en-US"/>
              <a:pPr/>
              <a:t>52</a:t>
            </a:fld>
            <a:endParaRPr lang="en-US"/>
          </a:p>
        </p:txBody>
      </p:sp>
      <p:sp>
        <p:nvSpPr>
          <p:cNvPr id="51203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/>
              <a:t>Compensation Control Effects</a:t>
            </a:r>
          </a:p>
        </p:txBody>
      </p:sp>
      <p:pic>
        <p:nvPicPr>
          <p:cNvPr id="51204" name="Picture 9" descr="BDC Drives Figur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4706938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19E0CD-D631-49C6-A258-2D860CE824C1}" type="slidenum">
              <a:rPr lang="en-US"/>
              <a:pPr/>
              <a:t>53</a:t>
            </a:fld>
            <a:endParaRPr lang="en-US"/>
          </a:p>
        </p:txBody>
      </p:sp>
      <p:sp>
        <p:nvSpPr>
          <p:cNvPr id="9225" name="Text Box 2"/>
          <p:cNvSpPr txBox="1">
            <a:spLocks noChangeArrowheads="1"/>
          </p:cNvSpPr>
          <p:nvPr/>
        </p:nvSpPr>
        <p:spPr bwMode="auto">
          <a:xfrm>
            <a:off x="1524000" y="1143000"/>
            <a:ext cx="1719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the </a:t>
            </a:r>
            <a:r>
              <a:rPr lang="en-US" i="1"/>
              <a:t>q</a:t>
            </a:r>
            <a:r>
              <a:rPr lang="en-US"/>
              <a:t>-axis:</a:t>
            </a:r>
          </a:p>
        </p:txBody>
      </p:sp>
      <p:graphicFrame>
        <p:nvGraphicFramePr>
          <p:cNvPr id="9218" name="Object 3"/>
          <p:cNvGraphicFramePr>
            <a:graphicFrameLocks noChangeAspect="1"/>
          </p:cNvGraphicFramePr>
          <p:nvPr/>
        </p:nvGraphicFramePr>
        <p:xfrm>
          <a:off x="1516063" y="1620838"/>
          <a:ext cx="3603625" cy="720725"/>
        </p:xfrm>
        <a:graphic>
          <a:graphicData uri="http://schemas.openxmlformats.org/presentationml/2006/ole">
            <p:oleObj spid="_x0000_s9218" name="Equation" r:id="rId3" imgW="2158920" imgH="431640" progId="Equation.DSMT4">
              <p:embed/>
            </p:oleObj>
          </a:graphicData>
        </a:graphic>
      </p:graphicFrame>
      <p:graphicFrame>
        <p:nvGraphicFramePr>
          <p:cNvPr id="9219" name="Object 4"/>
          <p:cNvGraphicFramePr>
            <a:graphicFrameLocks noChangeAspect="1"/>
          </p:cNvGraphicFramePr>
          <p:nvPr/>
        </p:nvGraphicFramePr>
        <p:xfrm>
          <a:off x="1543050" y="2403475"/>
          <a:ext cx="4260850" cy="720725"/>
        </p:xfrm>
        <a:graphic>
          <a:graphicData uri="http://schemas.openxmlformats.org/presentationml/2006/ole">
            <p:oleObj spid="_x0000_s9219" name="Equation" r:id="rId4" imgW="2552400" imgH="431640" progId="Equation.DSMT4">
              <p:embed/>
            </p:oleObj>
          </a:graphicData>
        </a:graphic>
      </p:graphicFrame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1450975" y="3178175"/>
          <a:ext cx="2798763" cy="1273175"/>
        </p:xfrm>
        <a:graphic>
          <a:graphicData uri="http://schemas.openxmlformats.org/presentationml/2006/ole">
            <p:oleObj spid="_x0000_s9220" name="Equation" r:id="rId5" imgW="1676160" imgH="761760" progId="Equation.DSMT4">
              <p:embed/>
            </p:oleObj>
          </a:graphicData>
        </a:graphic>
      </p:graphicFrame>
      <p:graphicFrame>
        <p:nvGraphicFramePr>
          <p:cNvPr id="9221" name="Object 6"/>
          <p:cNvGraphicFramePr>
            <a:graphicFrameLocks noChangeAspect="1"/>
          </p:cNvGraphicFramePr>
          <p:nvPr/>
        </p:nvGraphicFramePr>
        <p:xfrm>
          <a:off x="1450975" y="4713288"/>
          <a:ext cx="2925763" cy="1639887"/>
        </p:xfrm>
        <a:graphic>
          <a:graphicData uri="http://schemas.openxmlformats.org/presentationml/2006/ole">
            <p:oleObj spid="_x0000_s9221" name="Equation" r:id="rId6" imgW="1752480" imgH="977760" progId="Equation.DSMT4">
              <p:embed/>
            </p:oleObj>
          </a:graphicData>
        </a:graphic>
      </p:graphicFrame>
      <p:graphicFrame>
        <p:nvGraphicFramePr>
          <p:cNvPr id="9222" name="Object 7"/>
          <p:cNvGraphicFramePr>
            <a:graphicFrameLocks noChangeAspect="1"/>
          </p:cNvGraphicFramePr>
          <p:nvPr/>
        </p:nvGraphicFramePr>
        <p:xfrm>
          <a:off x="5029200" y="4713288"/>
          <a:ext cx="2925763" cy="1638300"/>
        </p:xfrm>
        <a:graphic>
          <a:graphicData uri="http://schemas.openxmlformats.org/presentationml/2006/ole">
            <p:oleObj spid="_x0000_s9222" name="Equation" r:id="rId7" imgW="1752480" imgH="977760" progId="Equation.DSMT4">
              <p:embed/>
            </p:oleObj>
          </a:graphicData>
        </a:graphic>
      </p:graphicFrame>
      <p:sp>
        <p:nvSpPr>
          <p:cNvPr id="9226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/>
              <a:t>Transfer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42EA61-8BA8-48B2-A2DB-160C34D47CCC}" type="slidenum">
              <a:rPr lang="en-US"/>
              <a:pPr/>
              <a:t>54</a:t>
            </a:fld>
            <a:endParaRPr lang="en-US"/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/>
        </p:nvGraphicFramePr>
        <p:xfrm>
          <a:off x="2133600" y="1600200"/>
          <a:ext cx="1695450" cy="360363"/>
        </p:xfrm>
        <a:graphic>
          <a:graphicData uri="http://schemas.openxmlformats.org/presentationml/2006/ole">
            <p:oleObj spid="_x0000_s10242" name="Equation" r:id="rId3" imgW="1015559" imgH="215806" progId="Equation.3">
              <p:embed/>
            </p:oleObj>
          </a:graphicData>
        </a:graphic>
      </p:graphicFrame>
      <p:graphicFrame>
        <p:nvGraphicFramePr>
          <p:cNvPr id="10243" name="Object 6"/>
          <p:cNvGraphicFramePr>
            <a:graphicFrameLocks noChangeAspect="1"/>
          </p:cNvGraphicFramePr>
          <p:nvPr/>
        </p:nvGraphicFramePr>
        <p:xfrm>
          <a:off x="2057400" y="2133600"/>
          <a:ext cx="2436813" cy="360363"/>
        </p:xfrm>
        <a:graphic>
          <a:graphicData uri="http://schemas.openxmlformats.org/presentationml/2006/ole">
            <p:oleObj spid="_x0000_s10243" name="Equation" r:id="rId4" imgW="1459866" imgH="215806" progId="Equation.3">
              <p:embed/>
            </p:oleObj>
          </a:graphicData>
        </a:graphic>
      </p:graphicFrame>
      <p:graphicFrame>
        <p:nvGraphicFramePr>
          <p:cNvPr id="10244" name="Object 7"/>
          <p:cNvGraphicFramePr>
            <a:graphicFrameLocks noChangeAspect="1"/>
          </p:cNvGraphicFramePr>
          <p:nvPr/>
        </p:nvGraphicFramePr>
        <p:xfrm>
          <a:off x="2133600" y="2667000"/>
          <a:ext cx="2289175" cy="339725"/>
        </p:xfrm>
        <a:graphic>
          <a:graphicData uri="http://schemas.openxmlformats.org/presentationml/2006/ole">
            <p:oleObj spid="_x0000_s10244" name="Equation" r:id="rId5" imgW="1371600" imgH="203200" progId="Equation.3">
              <p:embed/>
            </p:oleObj>
          </a:graphicData>
        </a:graphic>
      </p:graphicFrame>
      <p:graphicFrame>
        <p:nvGraphicFramePr>
          <p:cNvPr id="10245" name="Object 8"/>
          <p:cNvGraphicFramePr>
            <a:graphicFrameLocks noChangeAspect="1"/>
          </p:cNvGraphicFramePr>
          <p:nvPr/>
        </p:nvGraphicFramePr>
        <p:xfrm>
          <a:off x="2057400" y="3276600"/>
          <a:ext cx="3371850" cy="720725"/>
        </p:xfrm>
        <a:graphic>
          <a:graphicData uri="http://schemas.openxmlformats.org/presentationml/2006/ole">
            <p:oleObj spid="_x0000_s10245" name="Equation" r:id="rId6" imgW="2019240" imgH="431640" progId="Equation.DSMT4">
              <p:embed/>
            </p:oleObj>
          </a:graphicData>
        </a:graphic>
      </p:graphicFrame>
      <p:graphicFrame>
        <p:nvGraphicFramePr>
          <p:cNvPr id="10246" name="Object 9"/>
          <p:cNvGraphicFramePr>
            <a:graphicFrameLocks noChangeAspect="1"/>
          </p:cNvGraphicFramePr>
          <p:nvPr/>
        </p:nvGraphicFramePr>
        <p:xfrm>
          <a:off x="2068513" y="4114800"/>
          <a:ext cx="3349625" cy="762000"/>
        </p:xfrm>
        <a:graphic>
          <a:graphicData uri="http://schemas.openxmlformats.org/presentationml/2006/ole">
            <p:oleObj spid="_x0000_s10246" name="Equation" r:id="rId7" imgW="2006280" imgH="457200" progId="Equation.DSMT4">
              <p:embed/>
            </p:oleObj>
          </a:graphicData>
        </a:graphic>
      </p:graphicFrame>
      <p:sp>
        <p:nvSpPr>
          <p:cNvPr id="10249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/>
              <a:t>Compensation Control Pole Placement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6D9615-98F4-415E-9882-BF896F031552}" type="slidenum">
              <a:rPr lang="en-US"/>
              <a:pPr/>
              <a:t>55</a:t>
            </a:fld>
            <a:endParaRPr lang="en-US"/>
          </a:p>
        </p:txBody>
      </p:sp>
      <p:pic>
        <p:nvPicPr>
          <p:cNvPr id="52227" name="Picture 2" descr="Overhead Figures"/>
          <p:cNvPicPr>
            <a:picLocks noChangeAspect="1" noChangeArrowheads="1"/>
          </p:cNvPicPr>
          <p:nvPr/>
        </p:nvPicPr>
        <p:blipFill>
          <a:blip r:embed="rId2" cstate="print"/>
          <a:srcRect l="-1392" t="-1270" r="-1595" b="-1534"/>
          <a:stretch>
            <a:fillRect/>
          </a:stretch>
        </p:blipFill>
        <p:spPr bwMode="auto">
          <a:xfrm>
            <a:off x="1600200" y="381000"/>
            <a:ext cx="5638800" cy="6172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B7CD61-2E49-4FD4-91DC-2763453D7BC8}" type="slidenum">
              <a:rPr lang="en-US"/>
              <a:pPr/>
              <a:t>56</a:t>
            </a:fld>
            <a:endParaRPr lang="en-US"/>
          </a:p>
        </p:txBody>
      </p:sp>
      <p:pic>
        <p:nvPicPr>
          <p:cNvPr id="53251" name="Picture 2" descr="Overhead Figures"/>
          <p:cNvPicPr>
            <a:picLocks noChangeAspect="1" noChangeArrowheads="1"/>
          </p:cNvPicPr>
          <p:nvPr/>
        </p:nvPicPr>
        <p:blipFill>
          <a:blip r:embed="rId2" cstate="print"/>
          <a:srcRect l="-1392" t="-1254" r="-1595" b="-1595"/>
          <a:stretch>
            <a:fillRect/>
          </a:stretch>
        </p:blipFill>
        <p:spPr bwMode="auto">
          <a:xfrm>
            <a:off x="1676400" y="381000"/>
            <a:ext cx="5638800" cy="6248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DCA074-6325-4835-BCE6-74F55F79791D}" type="slidenum">
              <a:rPr lang="en-US"/>
              <a:pPr/>
              <a:t>57</a:t>
            </a:fld>
            <a:endParaRPr lang="en-US"/>
          </a:p>
        </p:txBody>
      </p:sp>
      <p:pic>
        <p:nvPicPr>
          <p:cNvPr id="54275" name="Picture 2" descr="Overhead Figures"/>
          <p:cNvPicPr>
            <a:picLocks noChangeAspect="1" noChangeArrowheads="1"/>
          </p:cNvPicPr>
          <p:nvPr/>
        </p:nvPicPr>
        <p:blipFill>
          <a:blip r:embed="rId2" cstate="print"/>
          <a:srcRect l="-1392" t="-1254" r="-1595" b="-1541"/>
          <a:stretch>
            <a:fillRect/>
          </a:stretch>
        </p:blipFill>
        <p:spPr bwMode="auto">
          <a:xfrm>
            <a:off x="1600200" y="381000"/>
            <a:ext cx="5638800" cy="6248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D861A2-1BBF-49DC-8854-634835AF87D9}" type="slidenum">
              <a:rPr lang="en-US"/>
              <a:pPr/>
              <a:t>58</a:t>
            </a:fld>
            <a:endParaRPr lang="en-US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10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Voltage-Source Drive with Speed Control</a:t>
            </a:r>
            <a:endParaRPr lang="en-US" sz="3200" baseline="30000" smtClean="0"/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822325" y="1458913"/>
            <a:ext cx="778827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Although the torque control demands commanded currents, a voltage-source PWM method is preferred in many drive applications because of better harmonic performance and consistent switching frequency.</a:t>
            </a:r>
          </a:p>
          <a:p>
            <a:endParaRPr lang="en-US"/>
          </a:p>
          <a:p>
            <a:r>
              <a:rPr lang="en-US"/>
              <a:t>One method of utilizing voltage-source PWM is to make the modulation index proportional to commanded torque.  This method places the stator voltage in the </a:t>
            </a:r>
            <a:r>
              <a:rPr lang="en-US" i="1"/>
              <a:t>q</a:t>
            </a:r>
            <a:r>
              <a:rPr lang="en-US"/>
              <a:t>-axis and does not yield maximum torque per amp.</a:t>
            </a:r>
          </a:p>
          <a:p>
            <a:endParaRPr lang="en-US"/>
          </a:p>
          <a:p>
            <a:r>
              <a:rPr lang="en-US"/>
              <a:t>Cross-coupling compensation effectively turns commanded currents into commanded voltages so that voltage-source PWM can be readily used.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CA9B-EF1E-4DF2-A991-688880B61C00}" type="slidenum">
              <a:rPr lang="en-US"/>
              <a:pPr/>
              <a:t>5</a:t>
            </a:fld>
            <a:endParaRPr lang="en-US"/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/>
              <a:t>Sine-Triangle Modulation Waveforms</a:t>
            </a:r>
          </a:p>
        </p:txBody>
      </p:sp>
      <p:pic>
        <p:nvPicPr>
          <p:cNvPr id="27751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295400"/>
            <a:ext cx="45434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7516" name="Rectangle 12"/>
          <p:cNvSpPr>
            <a:spLocks noChangeArrowheads="1"/>
          </p:cNvSpPr>
          <p:nvPr/>
        </p:nvSpPr>
        <p:spPr bwMode="auto">
          <a:xfrm>
            <a:off x="990600" y="1447800"/>
            <a:ext cx="19605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 this example:</a:t>
            </a:r>
          </a:p>
          <a:p>
            <a:r>
              <a:rPr lang="en-US" i="1"/>
              <a:t>f</a:t>
            </a:r>
            <a:r>
              <a:rPr lang="en-US"/>
              <a:t> = 60 Hz</a:t>
            </a:r>
          </a:p>
          <a:p>
            <a:r>
              <a:rPr lang="en-US" i="1"/>
              <a:t>f</a:t>
            </a:r>
            <a:r>
              <a:rPr lang="en-US" i="1" baseline="-25000"/>
              <a:t>sw</a:t>
            </a:r>
            <a:r>
              <a:rPr lang="en-US"/>
              <a:t> = 6 kHz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C82B-F467-4D01-97CF-D73329EB7F7F}" type="slidenum">
              <a:rPr lang="en-US"/>
              <a:pPr/>
              <a:t>6</a:t>
            </a:fld>
            <a:endParaRPr lang="en-US"/>
          </a:p>
        </p:txBody>
      </p:sp>
      <p:sp>
        <p:nvSpPr>
          <p:cNvPr id="27955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r>
              <a:rPr lang="en-US" sz="3200"/>
              <a:t>Sine-Triangle Example Calculations</a:t>
            </a:r>
          </a:p>
        </p:txBody>
      </p:sp>
      <p:pic>
        <p:nvPicPr>
          <p:cNvPr id="27956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914400"/>
            <a:ext cx="7248525" cy="556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8441A-4700-4F13-8FEA-5B17377AA612}" type="slidenum">
              <a:rPr lang="en-US"/>
              <a:pPr/>
              <a:t>7</a:t>
            </a:fld>
            <a:endParaRPr lang="en-US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Sine-Triangle </a:t>
            </a:r>
            <a:r>
              <a:rPr lang="en-US" sz="3200" dirty="0" smtClean="0">
                <a:solidFill>
                  <a:schemeClr val="tx1"/>
                </a:solidFill>
              </a:rPr>
              <a:t>Simulink Example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228600" y="6248400"/>
            <a:ext cx="24208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Inverter_Bridge.mdl</a:t>
            </a:r>
            <a:endParaRPr lang="en-US" dirty="0"/>
          </a:p>
        </p:txBody>
      </p:sp>
      <p:pic>
        <p:nvPicPr>
          <p:cNvPr id="579585" name="Picture 1"/>
          <p:cNvPicPr>
            <a:picLocks noChangeAspect="1" noChangeArrowheads="1"/>
          </p:cNvPicPr>
          <p:nvPr/>
        </p:nvPicPr>
        <p:blipFill>
          <a:blip r:embed="rId2" cstate="print"/>
          <a:srcRect l="4703" t="12431" r="11279" b="24586"/>
          <a:stretch>
            <a:fillRect/>
          </a:stretch>
        </p:blipFill>
        <p:spPr bwMode="auto">
          <a:xfrm>
            <a:off x="152400" y="1066800"/>
            <a:ext cx="8763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F189-814D-40EF-AB31-D83860C8A73D}" type="slidenum">
              <a:rPr lang="en-US"/>
              <a:pPr/>
              <a:t>8</a:t>
            </a:fld>
            <a:endParaRPr lang="en-US"/>
          </a:p>
        </p:txBody>
      </p:sp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921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Sine-Triangle </a:t>
            </a:r>
            <a:r>
              <a:rPr lang="en-US" sz="3200" dirty="0" smtClean="0">
                <a:solidFill>
                  <a:schemeClr val="tx1"/>
                </a:solidFill>
              </a:rPr>
              <a:t>Simulink Plots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 descr="MATLAB.jpg"/>
          <p:cNvPicPr>
            <a:picLocks/>
          </p:cNvPicPr>
          <p:nvPr/>
        </p:nvPicPr>
        <p:blipFill>
          <a:blip r:embed="rId2" cstate="print"/>
          <a:srcRect l="3987" t="6667" r="3987" b="11111"/>
          <a:stretch>
            <a:fillRect/>
          </a:stretch>
        </p:blipFill>
        <p:spPr>
          <a:xfrm>
            <a:off x="1371600" y="1025158"/>
            <a:ext cx="6437366" cy="5375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5947</TotalTime>
  <Words>879</Words>
  <Application>Microsoft Office PowerPoint</Application>
  <PresentationFormat>On-screen Show (4:3)</PresentationFormat>
  <Paragraphs>275</Paragraphs>
  <Slides>59</Slides>
  <Notes>47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Default Design</vt:lpstr>
      <vt:lpstr>Equation</vt:lpstr>
      <vt:lpstr>Slide 0</vt:lpstr>
      <vt:lpstr>Inverters (Chapter 12)</vt:lpstr>
      <vt:lpstr>180o Voltage Source Inverter (VSI) Control</vt:lpstr>
      <vt:lpstr>Slide 3</vt:lpstr>
      <vt:lpstr>Sine-Triangle Modulation</vt:lpstr>
      <vt:lpstr>Sine-Triangle Modulation Waveforms</vt:lpstr>
      <vt:lpstr>Sine-Triangle Example Calculations</vt:lpstr>
      <vt:lpstr>Sine-Triangle Simulink Example</vt:lpstr>
      <vt:lpstr>Sine-Triangle Simulink Plots</vt:lpstr>
      <vt:lpstr>Hysterisis Control</vt:lpstr>
      <vt:lpstr>Hysterisis Control Performance</vt:lpstr>
      <vt:lpstr>Hysteresis Plot</vt:lpstr>
      <vt:lpstr>Hysteresis Control Calculations</vt:lpstr>
      <vt:lpstr>Hysteresis Control Simulation in Simulink</vt:lpstr>
      <vt:lpstr>Hysteresis Control Simulink Waveforms</vt:lpstr>
      <vt:lpstr>Inverters and Control</vt:lpstr>
      <vt:lpstr>Six-Step Drive Example (Chapter 14)</vt:lpstr>
      <vt:lpstr>Hall Effect Sensors</vt:lpstr>
      <vt:lpstr>Hall Effect Sensor Signals</vt:lpstr>
      <vt:lpstr>Six-Step Drive Waveforms</vt:lpstr>
      <vt:lpstr>Six-Step Drive Waveforms fv = 0</vt:lpstr>
      <vt:lpstr>Six-Step Drive Waveforms fv = 14o</vt:lpstr>
      <vt:lpstr>Dynamic Studies</vt:lpstr>
      <vt:lpstr>Start-up Study with 180o VSI Drive</vt:lpstr>
      <vt:lpstr>Dynamic Study</vt:lpstr>
      <vt:lpstr>Steady-State Waveforms</vt:lpstr>
      <vt:lpstr>Ideal BDC Drive in PSCAD</vt:lpstr>
      <vt:lpstr>PMSM Mechanical Model</vt:lpstr>
      <vt:lpstr>Ideal BDC Drive waveforms</vt:lpstr>
      <vt:lpstr>180o VSI BDC Drive in PSCAD</vt:lpstr>
      <vt:lpstr>180o VSI Transistor Switching</vt:lpstr>
      <vt:lpstr>180o VSI BDC Drive waveforms</vt:lpstr>
      <vt:lpstr>Sine-Triangle BDC Drive in PSCAD</vt:lpstr>
      <vt:lpstr>Sine-Triangle Transistor Switching</vt:lpstr>
      <vt:lpstr>Sine-Triangle BDC Drive waveforms</vt:lpstr>
      <vt:lpstr>BDC Steady-State and Dynamic Performance</vt:lpstr>
      <vt:lpstr>General Ac Drive System Structure</vt:lpstr>
      <vt:lpstr>Brushless Dc Drive with Current Regulation</vt:lpstr>
      <vt:lpstr>Vehicle Calculations</vt:lpstr>
      <vt:lpstr>Steady-State Vehicle Calculations</vt:lpstr>
      <vt:lpstr>Permanent-Magnet Ac Machine Calculations</vt:lpstr>
      <vt:lpstr>Slide 41</vt:lpstr>
      <vt:lpstr>Slide 42</vt:lpstr>
      <vt:lpstr>Slide 43</vt:lpstr>
      <vt:lpstr>Current-Regulated Drive with Speed Control</vt:lpstr>
      <vt:lpstr>Brushless Dc Drive with Voltage Source PWM</vt:lpstr>
      <vt:lpstr>Voltage Control: q-Axis</vt:lpstr>
      <vt:lpstr>Permanent-Magnet Ac Machine Calculations (fv = 0)</vt:lpstr>
      <vt:lpstr>Slide 48</vt:lpstr>
      <vt:lpstr>Slide 49</vt:lpstr>
      <vt:lpstr>Slide 50</vt:lpstr>
      <vt:lpstr>Compensation Control</vt:lpstr>
      <vt:lpstr>Compensation Control Effects</vt:lpstr>
      <vt:lpstr>Transfer Function</vt:lpstr>
      <vt:lpstr>Compensation Control Pole Placement</vt:lpstr>
      <vt:lpstr>Slide 55</vt:lpstr>
      <vt:lpstr>Slide 56</vt:lpstr>
      <vt:lpstr>Slide 57</vt:lpstr>
      <vt:lpstr>Voltage-Source Drive with Speed Control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479</cp:revision>
  <cp:lastPrinted>1601-01-01T00:00:00Z</cp:lastPrinted>
  <dcterms:created xsi:type="dcterms:W3CDTF">1601-01-01T00:00:00Z</dcterms:created>
  <dcterms:modified xsi:type="dcterms:W3CDTF">2013-10-04T14:47:53Z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